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6"/>
  </p:notesMasterIdLst>
  <p:sldIdLst>
    <p:sldId id="256" r:id="rId2"/>
    <p:sldId id="349" r:id="rId3"/>
    <p:sldId id="371" r:id="rId4"/>
    <p:sldId id="367" r:id="rId5"/>
    <p:sldId id="296" r:id="rId6"/>
    <p:sldId id="297" r:id="rId7"/>
    <p:sldId id="298" r:id="rId8"/>
    <p:sldId id="299" r:id="rId9"/>
    <p:sldId id="300" r:id="rId10"/>
    <p:sldId id="301" r:id="rId11"/>
    <p:sldId id="302" r:id="rId12"/>
    <p:sldId id="322" r:id="rId13"/>
    <p:sldId id="388" r:id="rId14"/>
    <p:sldId id="303" r:id="rId15"/>
    <p:sldId id="304" r:id="rId16"/>
    <p:sldId id="305" r:id="rId17"/>
    <p:sldId id="307" r:id="rId18"/>
    <p:sldId id="382" r:id="rId19"/>
    <p:sldId id="308" r:id="rId20"/>
    <p:sldId id="310" r:id="rId21"/>
    <p:sldId id="311" r:id="rId22"/>
    <p:sldId id="312" r:id="rId23"/>
    <p:sldId id="313" r:id="rId24"/>
    <p:sldId id="383" r:id="rId25"/>
    <p:sldId id="384" r:id="rId26"/>
    <p:sldId id="385" r:id="rId27"/>
    <p:sldId id="386" r:id="rId28"/>
    <p:sldId id="321" r:id="rId29"/>
    <p:sldId id="389" r:id="rId30"/>
    <p:sldId id="381" r:id="rId31"/>
    <p:sldId id="324" r:id="rId32"/>
    <p:sldId id="368" r:id="rId33"/>
    <p:sldId id="373"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2" r:id="rId50"/>
    <p:sldId id="281" r:id="rId51"/>
    <p:sldId id="387" r:id="rId52"/>
    <p:sldId id="328" r:id="rId53"/>
    <p:sldId id="263" r:id="rId54"/>
    <p:sldId id="329" r:id="rId55"/>
    <p:sldId id="330" r:id="rId56"/>
    <p:sldId id="331" r:id="rId57"/>
    <p:sldId id="332" r:id="rId58"/>
    <p:sldId id="376" r:id="rId59"/>
    <p:sldId id="377" r:id="rId60"/>
    <p:sldId id="378" r:id="rId61"/>
    <p:sldId id="379" r:id="rId62"/>
    <p:sldId id="380" r:id="rId63"/>
    <p:sldId id="335" r:id="rId64"/>
    <p:sldId id="336" r:id="rId65"/>
    <p:sldId id="337" r:id="rId66"/>
    <p:sldId id="339" r:id="rId67"/>
    <p:sldId id="357" r:id="rId68"/>
    <p:sldId id="374" r:id="rId69"/>
    <p:sldId id="375" r:id="rId70"/>
    <p:sldId id="358" r:id="rId71"/>
    <p:sldId id="359" r:id="rId72"/>
    <p:sldId id="338" r:id="rId73"/>
    <p:sldId id="360" r:id="rId74"/>
    <p:sldId id="361" r:id="rId75"/>
    <p:sldId id="362" r:id="rId76"/>
    <p:sldId id="363" r:id="rId77"/>
    <p:sldId id="364" r:id="rId78"/>
    <p:sldId id="369" r:id="rId79"/>
    <p:sldId id="372" r:id="rId80"/>
    <p:sldId id="257" r:id="rId81"/>
    <p:sldId id="284" r:id="rId82"/>
    <p:sldId id="285" r:id="rId83"/>
    <p:sldId id="286" r:id="rId84"/>
    <p:sldId id="287" r:id="rId85"/>
    <p:sldId id="366" r:id="rId86"/>
    <p:sldId id="288" r:id="rId87"/>
    <p:sldId id="289" r:id="rId88"/>
    <p:sldId id="290" r:id="rId89"/>
    <p:sldId id="291" r:id="rId90"/>
    <p:sldId id="292" r:id="rId91"/>
    <p:sldId id="293" r:id="rId92"/>
    <p:sldId id="294" r:id="rId93"/>
    <p:sldId id="295" r:id="rId94"/>
    <p:sldId id="262" r:id="rId9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DF6"/>
    <a:srgbClr val="C7FF97"/>
    <a:srgbClr val="054D26"/>
    <a:srgbClr val="00FF00"/>
    <a:srgbClr val="009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6136E-23F5-4815-895F-7089E8B24A6E}" v="13" dt="2022-12-01T13:51:54.354"/>
    <p1510:client id="{ADAC5335-B510-42CE-8AF2-7010CABFBC5D}" v="1" dt="2022-12-01T14:35:43.00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irlene Chegatti" userId="d7ce2fa09d091b01" providerId="LiveId" clId="{ADAC5335-B510-42CE-8AF2-7010CABFBC5D}"/>
    <pc:docChg chg="addSld delSld modSld">
      <pc:chgData name="Schirlene Chegatti" userId="d7ce2fa09d091b01" providerId="LiveId" clId="{ADAC5335-B510-42CE-8AF2-7010CABFBC5D}" dt="2022-12-01T14:35:43.001" v="1"/>
      <pc:docMkLst>
        <pc:docMk/>
      </pc:docMkLst>
      <pc:sldChg chg="add del">
        <pc:chgData name="Schirlene Chegatti" userId="d7ce2fa09d091b01" providerId="LiveId" clId="{ADAC5335-B510-42CE-8AF2-7010CABFBC5D}" dt="2022-12-01T14:35:43.001" v="1"/>
        <pc:sldMkLst>
          <pc:docMk/>
          <pc:sldMk cId="1117479177" sldId="297"/>
        </pc:sldMkLst>
      </pc:sldChg>
      <pc:sldChg chg="add del">
        <pc:chgData name="Schirlene Chegatti" userId="d7ce2fa09d091b01" providerId="LiveId" clId="{ADAC5335-B510-42CE-8AF2-7010CABFBC5D}" dt="2022-12-01T14:35:43.001" v="1"/>
        <pc:sldMkLst>
          <pc:docMk/>
          <pc:sldMk cId="3527491802" sldId="298"/>
        </pc:sldMkLst>
      </pc:sldChg>
      <pc:sldChg chg="add del">
        <pc:chgData name="Schirlene Chegatti" userId="d7ce2fa09d091b01" providerId="LiveId" clId="{ADAC5335-B510-42CE-8AF2-7010CABFBC5D}" dt="2022-12-01T14:35:43.001" v="1"/>
        <pc:sldMkLst>
          <pc:docMk/>
          <pc:sldMk cId="2648079485" sldId="299"/>
        </pc:sldMkLst>
      </pc:sldChg>
      <pc:sldChg chg="add del">
        <pc:chgData name="Schirlene Chegatti" userId="d7ce2fa09d091b01" providerId="LiveId" clId="{ADAC5335-B510-42CE-8AF2-7010CABFBC5D}" dt="2022-12-01T14:35:43.001" v="1"/>
        <pc:sldMkLst>
          <pc:docMk/>
          <pc:sldMk cId="2134424520" sldId="300"/>
        </pc:sldMkLst>
      </pc:sldChg>
      <pc:sldChg chg="add del">
        <pc:chgData name="Schirlene Chegatti" userId="d7ce2fa09d091b01" providerId="LiveId" clId="{ADAC5335-B510-42CE-8AF2-7010CABFBC5D}" dt="2022-12-01T14:35:43.001" v="1"/>
        <pc:sldMkLst>
          <pc:docMk/>
          <pc:sldMk cId="3878792809" sldId="301"/>
        </pc:sldMkLst>
      </pc:sldChg>
      <pc:sldChg chg="add del">
        <pc:chgData name="Schirlene Chegatti" userId="d7ce2fa09d091b01" providerId="LiveId" clId="{ADAC5335-B510-42CE-8AF2-7010CABFBC5D}" dt="2022-12-01T14:35:43.001" v="1"/>
        <pc:sldMkLst>
          <pc:docMk/>
          <pc:sldMk cId="3006165636" sldId="302"/>
        </pc:sldMkLst>
      </pc:sldChg>
      <pc:sldChg chg="add del">
        <pc:chgData name="Schirlene Chegatti" userId="d7ce2fa09d091b01" providerId="LiveId" clId="{ADAC5335-B510-42CE-8AF2-7010CABFBC5D}" dt="2022-12-01T14:35:43.001" v="1"/>
        <pc:sldMkLst>
          <pc:docMk/>
          <pc:sldMk cId="2707052831" sldId="303"/>
        </pc:sldMkLst>
      </pc:sldChg>
      <pc:sldChg chg="add del">
        <pc:chgData name="Schirlene Chegatti" userId="d7ce2fa09d091b01" providerId="LiveId" clId="{ADAC5335-B510-42CE-8AF2-7010CABFBC5D}" dt="2022-12-01T14:35:43.001" v="1"/>
        <pc:sldMkLst>
          <pc:docMk/>
          <pc:sldMk cId="2218097409" sldId="304"/>
        </pc:sldMkLst>
      </pc:sldChg>
      <pc:sldChg chg="add del">
        <pc:chgData name="Schirlene Chegatti" userId="d7ce2fa09d091b01" providerId="LiveId" clId="{ADAC5335-B510-42CE-8AF2-7010CABFBC5D}" dt="2022-12-01T14:35:43.001" v="1"/>
        <pc:sldMkLst>
          <pc:docMk/>
          <pc:sldMk cId="1859422745" sldId="305"/>
        </pc:sldMkLst>
      </pc:sldChg>
      <pc:sldChg chg="add del">
        <pc:chgData name="Schirlene Chegatti" userId="d7ce2fa09d091b01" providerId="LiveId" clId="{ADAC5335-B510-42CE-8AF2-7010CABFBC5D}" dt="2022-12-01T14:35:43.001" v="1"/>
        <pc:sldMkLst>
          <pc:docMk/>
          <pc:sldMk cId="3823846952" sldId="307"/>
        </pc:sldMkLst>
      </pc:sldChg>
      <pc:sldChg chg="add del">
        <pc:chgData name="Schirlene Chegatti" userId="d7ce2fa09d091b01" providerId="LiveId" clId="{ADAC5335-B510-42CE-8AF2-7010CABFBC5D}" dt="2022-12-01T14:35:43.001" v="1"/>
        <pc:sldMkLst>
          <pc:docMk/>
          <pc:sldMk cId="2488539062" sldId="308"/>
        </pc:sldMkLst>
      </pc:sldChg>
      <pc:sldChg chg="add del">
        <pc:chgData name="Schirlene Chegatti" userId="d7ce2fa09d091b01" providerId="LiveId" clId="{ADAC5335-B510-42CE-8AF2-7010CABFBC5D}" dt="2022-12-01T14:35:43.001" v="1"/>
        <pc:sldMkLst>
          <pc:docMk/>
          <pc:sldMk cId="4249115484" sldId="310"/>
        </pc:sldMkLst>
      </pc:sldChg>
      <pc:sldChg chg="add del">
        <pc:chgData name="Schirlene Chegatti" userId="d7ce2fa09d091b01" providerId="LiveId" clId="{ADAC5335-B510-42CE-8AF2-7010CABFBC5D}" dt="2022-12-01T14:35:43.001" v="1"/>
        <pc:sldMkLst>
          <pc:docMk/>
          <pc:sldMk cId="1851698287" sldId="311"/>
        </pc:sldMkLst>
      </pc:sldChg>
      <pc:sldChg chg="add del">
        <pc:chgData name="Schirlene Chegatti" userId="d7ce2fa09d091b01" providerId="LiveId" clId="{ADAC5335-B510-42CE-8AF2-7010CABFBC5D}" dt="2022-12-01T14:35:43.001" v="1"/>
        <pc:sldMkLst>
          <pc:docMk/>
          <pc:sldMk cId="897246814" sldId="312"/>
        </pc:sldMkLst>
      </pc:sldChg>
      <pc:sldChg chg="add del">
        <pc:chgData name="Schirlene Chegatti" userId="d7ce2fa09d091b01" providerId="LiveId" clId="{ADAC5335-B510-42CE-8AF2-7010CABFBC5D}" dt="2022-12-01T14:35:43.001" v="1"/>
        <pc:sldMkLst>
          <pc:docMk/>
          <pc:sldMk cId="4103624209" sldId="313"/>
        </pc:sldMkLst>
      </pc:sldChg>
      <pc:sldChg chg="del">
        <pc:chgData name="Schirlene Chegatti" userId="d7ce2fa09d091b01" providerId="LiveId" clId="{ADAC5335-B510-42CE-8AF2-7010CABFBC5D}" dt="2022-12-01T14:34:59.725" v="0" actId="47"/>
        <pc:sldMkLst>
          <pc:docMk/>
          <pc:sldMk cId="1926523956" sldId="319"/>
        </pc:sldMkLst>
      </pc:sldChg>
      <pc:sldChg chg="del">
        <pc:chgData name="Schirlene Chegatti" userId="d7ce2fa09d091b01" providerId="LiveId" clId="{ADAC5335-B510-42CE-8AF2-7010CABFBC5D}" dt="2022-12-01T14:34:59.725" v="0" actId="47"/>
        <pc:sldMkLst>
          <pc:docMk/>
          <pc:sldMk cId="4281788766" sldId="320"/>
        </pc:sldMkLst>
      </pc:sldChg>
      <pc:sldChg chg="add del">
        <pc:chgData name="Schirlene Chegatti" userId="d7ce2fa09d091b01" providerId="LiveId" clId="{ADAC5335-B510-42CE-8AF2-7010CABFBC5D}" dt="2022-12-01T14:35:43.001" v="1"/>
        <pc:sldMkLst>
          <pc:docMk/>
          <pc:sldMk cId="3743792420" sldId="321"/>
        </pc:sldMkLst>
      </pc:sldChg>
      <pc:sldChg chg="add del">
        <pc:chgData name="Schirlene Chegatti" userId="d7ce2fa09d091b01" providerId="LiveId" clId="{ADAC5335-B510-42CE-8AF2-7010CABFBC5D}" dt="2022-12-01T14:35:43.001" v="1"/>
        <pc:sldMkLst>
          <pc:docMk/>
          <pc:sldMk cId="63581722" sldId="322"/>
        </pc:sldMkLst>
      </pc:sldChg>
      <pc:sldChg chg="del">
        <pc:chgData name="Schirlene Chegatti" userId="d7ce2fa09d091b01" providerId="LiveId" clId="{ADAC5335-B510-42CE-8AF2-7010CABFBC5D}" dt="2022-12-01T14:34:59.725" v="0" actId="47"/>
        <pc:sldMkLst>
          <pc:docMk/>
          <pc:sldMk cId="660614769" sldId="323"/>
        </pc:sldMkLst>
      </pc:sldChg>
      <pc:sldChg chg="add del">
        <pc:chgData name="Schirlene Chegatti" userId="d7ce2fa09d091b01" providerId="LiveId" clId="{ADAC5335-B510-42CE-8AF2-7010CABFBC5D}" dt="2022-12-01T14:35:43.001" v="1"/>
        <pc:sldMkLst>
          <pc:docMk/>
          <pc:sldMk cId="2960663358" sldId="381"/>
        </pc:sldMkLst>
      </pc:sldChg>
      <pc:sldChg chg="add del">
        <pc:chgData name="Schirlene Chegatti" userId="d7ce2fa09d091b01" providerId="LiveId" clId="{ADAC5335-B510-42CE-8AF2-7010CABFBC5D}" dt="2022-12-01T14:35:43.001" v="1"/>
        <pc:sldMkLst>
          <pc:docMk/>
          <pc:sldMk cId="2996574895" sldId="382"/>
        </pc:sldMkLst>
      </pc:sldChg>
      <pc:sldChg chg="add del">
        <pc:chgData name="Schirlene Chegatti" userId="d7ce2fa09d091b01" providerId="LiveId" clId="{ADAC5335-B510-42CE-8AF2-7010CABFBC5D}" dt="2022-12-01T14:35:43.001" v="1"/>
        <pc:sldMkLst>
          <pc:docMk/>
          <pc:sldMk cId="417261545" sldId="383"/>
        </pc:sldMkLst>
      </pc:sldChg>
      <pc:sldChg chg="add del">
        <pc:chgData name="Schirlene Chegatti" userId="d7ce2fa09d091b01" providerId="LiveId" clId="{ADAC5335-B510-42CE-8AF2-7010CABFBC5D}" dt="2022-12-01T14:35:43.001" v="1"/>
        <pc:sldMkLst>
          <pc:docMk/>
          <pc:sldMk cId="908778273" sldId="384"/>
        </pc:sldMkLst>
      </pc:sldChg>
      <pc:sldChg chg="add del">
        <pc:chgData name="Schirlene Chegatti" userId="d7ce2fa09d091b01" providerId="LiveId" clId="{ADAC5335-B510-42CE-8AF2-7010CABFBC5D}" dt="2022-12-01T14:35:43.001" v="1"/>
        <pc:sldMkLst>
          <pc:docMk/>
          <pc:sldMk cId="878761389" sldId="385"/>
        </pc:sldMkLst>
      </pc:sldChg>
      <pc:sldChg chg="add del">
        <pc:chgData name="Schirlene Chegatti" userId="d7ce2fa09d091b01" providerId="LiveId" clId="{ADAC5335-B510-42CE-8AF2-7010CABFBC5D}" dt="2022-12-01T14:35:43.001" v="1"/>
        <pc:sldMkLst>
          <pc:docMk/>
          <pc:sldMk cId="631640109" sldId="386"/>
        </pc:sldMkLst>
      </pc:sldChg>
      <pc:sldChg chg="add">
        <pc:chgData name="Schirlene Chegatti" userId="d7ce2fa09d091b01" providerId="LiveId" clId="{ADAC5335-B510-42CE-8AF2-7010CABFBC5D}" dt="2022-12-01T14:35:43.001" v="1"/>
        <pc:sldMkLst>
          <pc:docMk/>
          <pc:sldMk cId="1487286619" sldId="388"/>
        </pc:sldMkLst>
      </pc:sldChg>
      <pc:sldChg chg="add">
        <pc:chgData name="Schirlene Chegatti" userId="d7ce2fa09d091b01" providerId="LiveId" clId="{ADAC5335-B510-42CE-8AF2-7010CABFBC5D}" dt="2022-12-01T14:35:43.001" v="1"/>
        <pc:sldMkLst>
          <pc:docMk/>
          <pc:sldMk cId="1455560866" sldId="3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275482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182304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399228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38213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35903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3845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71022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513424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62947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230237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169670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2250561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59978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Comentários:  exemplo </a:t>
            </a:r>
          </a:p>
        </p:txBody>
      </p:sp>
    </p:spTree>
    <p:extLst>
      <p:ext uri="{BB962C8B-B14F-4D97-AF65-F5344CB8AC3E}">
        <p14:creationId xmlns:p14="http://schemas.microsoft.com/office/powerpoint/2010/main" val="49078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do Título</a:t>
            </a:r>
          </a:p>
        </p:txBody>
      </p:sp>
      <p:sp>
        <p:nvSpPr>
          <p:cNvPr id="12" name="Nível de Corpo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74"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73499653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lide de Título 0">
    <p:spTree>
      <p:nvGrpSpPr>
        <p:cNvPr id="1" name=""/>
        <p:cNvGrpSpPr/>
        <p:nvPr/>
      </p:nvGrpSpPr>
      <p:grpSpPr>
        <a:xfrm>
          <a:off x="0" y="0"/>
          <a:ext cx="0" cy="0"/>
          <a:chOff x="0" y="0"/>
          <a:chExt cx="0" cy="0"/>
        </a:xfrm>
      </p:grpSpPr>
      <p:sp>
        <p:nvSpPr>
          <p:cNvPr id="20" name="Texto do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do Título</a:t>
            </a:r>
          </a:p>
        </p:txBody>
      </p:sp>
      <p:sp>
        <p:nvSpPr>
          <p:cNvPr id="21" name="Nível de Corpo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22"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9" name="Texto do Título"/>
          <p:cNvSpPr txBox="1">
            <a:spLocks noGrp="1"/>
          </p:cNvSpPr>
          <p:nvPr>
            <p:ph type="title"/>
          </p:nvPr>
        </p:nvSpPr>
        <p:spPr>
          <a:prstGeom prst="rect">
            <a:avLst/>
          </a:prstGeom>
        </p:spPr>
        <p:txBody>
          <a:bodyPr/>
          <a:lstStyle/>
          <a:p>
            <a:r>
              <a:t>Texto do Título</a:t>
            </a:r>
          </a:p>
        </p:txBody>
      </p:sp>
      <p:sp>
        <p:nvSpPr>
          <p:cNvPr id="30" name="Nível de Corpo Um…"/>
          <p:cNvSpPr txBox="1">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38" name="Texto do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do Título</a:t>
            </a:r>
          </a:p>
        </p:txBody>
      </p:sp>
      <p:sp>
        <p:nvSpPr>
          <p:cNvPr id="39" name="Nível de Corpo Um…"/>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47" name="Texto do Título"/>
          <p:cNvSpPr txBox="1">
            <a:spLocks noGrp="1"/>
          </p:cNvSpPr>
          <p:nvPr>
            <p:ph type="title"/>
          </p:nvPr>
        </p:nvSpPr>
        <p:spPr>
          <a:prstGeom prst="rect">
            <a:avLst/>
          </a:prstGeom>
        </p:spPr>
        <p:txBody>
          <a:bodyPr/>
          <a:lstStyle/>
          <a:p>
            <a:r>
              <a:t>Texto do Título</a:t>
            </a:r>
          </a:p>
        </p:txBody>
      </p:sp>
      <p:sp>
        <p:nvSpPr>
          <p:cNvPr id="48" name="Nível de Corpo Um…"/>
          <p:cNvSpPr txBox="1">
            <a:spLocks noGrp="1"/>
          </p:cNvSpPr>
          <p:nvPr>
            <p:ph type="body" sz="half" idx="1"/>
          </p:nvPr>
        </p:nvSpPr>
        <p:spPr>
          <a:xfrm>
            <a:off x="838200" y="1825625"/>
            <a:ext cx="5181600" cy="43513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9"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56" name="Texto do Título"/>
          <p:cNvSpPr txBox="1">
            <a:spLocks noGrp="1"/>
          </p:cNvSpPr>
          <p:nvPr>
            <p:ph type="title"/>
          </p:nvPr>
        </p:nvSpPr>
        <p:spPr>
          <a:xfrm>
            <a:off x="839787" y="365125"/>
            <a:ext cx="10515601" cy="1325563"/>
          </a:xfrm>
          <a:prstGeom prst="rect">
            <a:avLst/>
          </a:prstGeom>
        </p:spPr>
        <p:txBody>
          <a:bodyPr/>
          <a:lstStyle/>
          <a:p>
            <a:r>
              <a:t>Texto do Título</a:t>
            </a:r>
          </a:p>
        </p:txBody>
      </p:sp>
      <p:sp>
        <p:nvSpPr>
          <p:cNvPr id="57" name="Nível de Corpo Um…"/>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58" name="Espaço Reservado para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66" name="Texto do Título"/>
          <p:cNvSpPr txBox="1">
            <a:spLocks noGrp="1"/>
          </p:cNvSpPr>
          <p:nvPr>
            <p:ph type="title"/>
          </p:nvPr>
        </p:nvSpPr>
        <p:spPr>
          <a:prstGeom prst="rect">
            <a:avLst/>
          </a:prstGeom>
        </p:spPr>
        <p:txBody>
          <a:bodyPr/>
          <a:lstStyle/>
          <a:p>
            <a:r>
              <a:t>Texto do Título</a:t>
            </a:r>
          </a:p>
        </p:txBody>
      </p:sp>
      <p:sp>
        <p:nvSpPr>
          <p:cNvPr id="67"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81"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82" name="Nível de Corpo Um…"/>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3" name="Espaço Reservado para Texto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4"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91"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92" name="Espaço Reservado para Imagem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93" name="Nível de Corpo Um…"/>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94"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do Título</a:t>
            </a:r>
          </a:p>
        </p:txBody>
      </p:sp>
      <p:sp>
        <p:nvSpPr>
          <p:cNvPr id="3" name="Nível de Corpo Um…"/>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planalto.gov.br/ccivil_03/Constituicao/Constituicao.htm#art23iii" TargetMode="External"/><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hyperlink" Target="http://www.planalto.gov.br/ccivil_03/Constituicao/Constituicao.htm#art23p" TargetMode="External"/><Relationship Id="rId5" Type="http://schemas.openxmlformats.org/officeDocument/2006/relationships/hyperlink" Target="http://www.planalto.gov.br/ccivil_03/Constituicao/Constituicao.htm#art23vii" TargetMode="External"/><Relationship Id="rId4" Type="http://schemas.openxmlformats.org/officeDocument/2006/relationships/hyperlink" Target="http://www.planalto.gov.br/ccivil_03/Constituicao/Constituicao.htm#art23v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planalto.gov.br/ccivil_03/Constituicao/Constituicao.htm#art241"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leis.alesc.sc.gov.br/html/2022/18350_2022_lei.html"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leis.alesc.sc.gov.br/html/2022/18350_2022_lei.html"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hyperlink" Target="https://www.sde.sc.gov.br/index.php/biblioteca/consema/camaras-tecnicas-comissoes-e-grupos-de-estudo" TargetMode="External"/><Relationship Id="rId4" Type="http://schemas.openxmlformats.org/officeDocument/2006/relationships/image" Target="../media/image25.jp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F078C38-97D9-4571-90C1-03913A4FE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 y="460"/>
            <a:ext cx="12188614" cy="6858000"/>
          </a:xfrm>
          <a:prstGeom prst="rect">
            <a:avLst/>
          </a:prstGeom>
        </p:spPr>
      </p:pic>
      <p:pic>
        <p:nvPicPr>
          <p:cNvPr id="2" name="Imagem 5">
            <a:extLst>
              <a:ext uri="{FF2B5EF4-FFF2-40B4-BE49-F238E27FC236}">
                <a16:creationId xmlns:a16="http://schemas.microsoft.com/office/drawing/2014/main" id="{F6350903-6472-7FEC-72AB-6BE37BD39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205" y="5465563"/>
            <a:ext cx="1977589" cy="15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E18389BB-C3CD-AE68-78F7-74F4A9767CD5}"/>
              </a:ext>
            </a:extLst>
          </p:cNvPr>
          <p:cNvSpPr/>
          <p:nvPr/>
        </p:nvSpPr>
        <p:spPr>
          <a:xfrm>
            <a:off x="1869415" y="5003085"/>
            <a:ext cx="8643982" cy="745077"/>
          </a:xfrm>
          <a:prstGeom prst="rect">
            <a:avLst/>
          </a:prstGeom>
          <a:noFill/>
          <a:ln w="12700">
            <a:noFill/>
            <a:miter lim="400000"/>
          </a:ln>
        </p:spPr>
        <p:txBody>
          <a:bodyPr lIns="45719" rIns="45719" anchor="ctr"/>
          <a:lstStyle/>
          <a:p>
            <a:pPr algn="ctr">
              <a:defRPr>
                <a:solidFill>
                  <a:srgbClr val="FFFFFF"/>
                </a:solidFill>
              </a:defRPr>
            </a:pPr>
            <a:r>
              <a:rPr lang="pt-BR" sz="2400" b="1" dirty="0">
                <a:solidFill>
                  <a:srgbClr val="054D26"/>
                </a:solidFill>
                <a:latin typeface="Myriad Pro Cond"/>
              </a:rPr>
              <a:t>LICENCIAMENTO AMBIENTAL</a:t>
            </a:r>
            <a:endParaRPr sz="2400" b="1" dirty="0">
              <a:solidFill>
                <a:srgbClr val="054D26"/>
              </a:solidFill>
              <a:latin typeface="Myriad Pro Cond"/>
            </a:endParaRPr>
          </a:p>
        </p:txBody>
      </p:sp>
      <p:pic>
        <p:nvPicPr>
          <p:cNvPr id="6" name="Logo_alta.ai" descr="Logo_alta.ai">
            <a:extLst>
              <a:ext uri="{FF2B5EF4-FFF2-40B4-BE49-F238E27FC236}">
                <a16:creationId xmlns:a16="http://schemas.microsoft.com/office/drawing/2014/main" id="{92F3F133-5C70-5AA3-70A7-1E66B4B461F5}"/>
              </a:ext>
            </a:extLst>
          </p:cNvPr>
          <p:cNvPicPr>
            <a:picLocks noChangeAspect="1"/>
          </p:cNvPicPr>
          <p:nvPr/>
        </p:nvPicPr>
        <p:blipFill>
          <a:blip r:embed="rId4"/>
          <a:stretch>
            <a:fillRect/>
          </a:stretch>
        </p:blipFill>
        <p:spPr>
          <a:xfrm>
            <a:off x="2367479" y="6101908"/>
            <a:ext cx="2416188" cy="657348"/>
          </a:xfrm>
          <a:prstGeom prst="rect">
            <a:avLst/>
          </a:prstGeom>
          <a:ln w="12700">
            <a:miter lim="400000"/>
          </a:ln>
        </p:spPr>
      </p:pic>
      <p:pic>
        <p:nvPicPr>
          <p:cNvPr id="7" name="Imagem 6">
            <a:extLst>
              <a:ext uri="{FF2B5EF4-FFF2-40B4-BE49-F238E27FC236}">
                <a16:creationId xmlns:a16="http://schemas.microsoft.com/office/drawing/2014/main" id="{96CE47CB-E32E-819A-B11D-4E6EE71B3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6100" y="5737202"/>
            <a:ext cx="1820044" cy="128586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5605059"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DECRETO FEDERAL N° 99.274/90</a:t>
            </a:r>
            <a:endParaRPr dirty="0">
              <a:solidFill>
                <a:schemeClr val="bg1"/>
              </a:solidFill>
            </a:endParaRPr>
          </a:p>
        </p:txBody>
      </p:sp>
      <p:sp>
        <p:nvSpPr>
          <p:cNvPr id="111" name="Retângulo 5"/>
          <p:cNvSpPr txBox="1"/>
          <p:nvPr/>
        </p:nvSpPr>
        <p:spPr>
          <a:xfrm>
            <a:off x="172665" y="1519576"/>
            <a:ext cx="10984862"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defRPr/>
            </a:pPr>
            <a:r>
              <a:rPr lang="pt-BR" sz="1600" dirty="0">
                <a:solidFill>
                  <a:srgbClr val="000000"/>
                </a:solidFill>
              </a:rPr>
              <a:t>Art. 17. </a:t>
            </a:r>
            <a:r>
              <a:rPr lang="pt-BR" sz="1600" b="1" dirty="0">
                <a:solidFill>
                  <a:srgbClr val="054D26"/>
                </a:solidFill>
                <a:highlight>
                  <a:srgbClr val="C7FF97"/>
                </a:highlight>
              </a:rPr>
              <a:t>A construção, instalação, ampliação e funcionamento de estabelecimento de atividades utilizadoras de recursos ambientais, consideradas efetiva ou potencialmente poluidoras, bem assim os empreendimentos capazes, sob qualquer forma, de causar degradação ambiental, dependerão de prévio licenciamento do órgão estadual competente integrante do </a:t>
            </a:r>
            <a:r>
              <a:rPr lang="pt-BR" sz="1600" b="1" dirty="0" err="1">
                <a:solidFill>
                  <a:srgbClr val="054D26"/>
                </a:solidFill>
                <a:highlight>
                  <a:srgbClr val="C7FF97"/>
                </a:highlight>
              </a:rPr>
              <a:t>Sisnama</a:t>
            </a:r>
            <a:r>
              <a:rPr lang="pt-BR" sz="1600" dirty="0">
                <a:solidFill>
                  <a:srgbClr val="054D26"/>
                </a:solidFill>
                <a:highlight>
                  <a:srgbClr val="C7FF97"/>
                </a:highlight>
              </a:rPr>
              <a:t>, sem </a:t>
            </a:r>
            <a:r>
              <a:rPr lang="pt-BR" sz="1600" dirty="0">
                <a:solidFill>
                  <a:srgbClr val="000000"/>
                </a:solidFill>
              </a:rPr>
              <a:t>prejuízo de outras licenças legalmente exigíveis.</a:t>
            </a:r>
          </a:p>
          <a:p>
            <a:pPr algn="just">
              <a:defRPr/>
            </a:pPr>
            <a:endParaRPr lang="pt-BR" sz="1600" dirty="0">
              <a:solidFill>
                <a:srgbClr val="000000"/>
              </a:solidFill>
            </a:endParaRPr>
          </a:p>
          <a:p>
            <a:pPr algn="just">
              <a:defRPr/>
            </a:pPr>
            <a:r>
              <a:rPr lang="pt-BR" sz="1600" dirty="0">
                <a:solidFill>
                  <a:srgbClr val="000000"/>
                </a:solidFill>
              </a:rPr>
              <a:t>        </a:t>
            </a:r>
            <a:r>
              <a:rPr lang="pt-BR" sz="1600" dirty="0">
                <a:solidFill>
                  <a:srgbClr val="000000"/>
                </a:solidFill>
                <a:highlight>
                  <a:srgbClr val="00FF00"/>
                </a:highlight>
              </a:rPr>
              <a:t>§ 1º Caberá ao Conama fixar os critérios básicos, segundo os quais serão exigidos estudos de impacto ambiental para fins de licenciamento, contendo, entre outros, os seguintes itens:</a:t>
            </a:r>
          </a:p>
          <a:p>
            <a:pPr algn="just">
              <a:defRPr/>
            </a:pPr>
            <a:endParaRPr lang="pt-BR" sz="1600" dirty="0">
              <a:solidFill>
                <a:srgbClr val="000000"/>
              </a:solidFill>
              <a:highlight>
                <a:srgbClr val="00FF00"/>
              </a:highlight>
            </a:endParaRPr>
          </a:p>
          <a:p>
            <a:pPr algn="just">
              <a:defRPr/>
            </a:pPr>
            <a:r>
              <a:rPr lang="pt-BR" sz="1600" dirty="0">
                <a:solidFill>
                  <a:srgbClr val="000000"/>
                </a:solidFill>
                <a:highlight>
                  <a:srgbClr val="00FF00"/>
                </a:highlight>
              </a:rPr>
              <a:t>        a) diagnóstico ambiental da área;</a:t>
            </a:r>
          </a:p>
          <a:p>
            <a:pPr algn="just">
              <a:defRPr/>
            </a:pPr>
            <a:r>
              <a:rPr lang="pt-BR" sz="1600" dirty="0">
                <a:solidFill>
                  <a:srgbClr val="000000"/>
                </a:solidFill>
                <a:highlight>
                  <a:srgbClr val="00FF00"/>
                </a:highlight>
              </a:rPr>
              <a:t>        b) descrição da ação proposta e suas alternativas; e</a:t>
            </a:r>
          </a:p>
          <a:p>
            <a:pPr algn="just">
              <a:defRPr/>
            </a:pPr>
            <a:r>
              <a:rPr lang="pt-BR" sz="1600" dirty="0">
                <a:solidFill>
                  <a:srgbClr val="000000"/>
                </a:solidFill>
                <a:highlight>
                  <a:srgbClr val="00FF00"/>
                </a:highlight>
              </a:rPr>
              <a:t>        c) identificação, análise e previsão dos impactos significativos, positivos e negativos.</a:t>
            </a:r>
          </a:p>
          <a:p>
            <a:pPr algn="just">
              <a:defRPr/>
            </a:pPr>
            <a:r>
              <a:rPr lang="pt-BR" sz="1600" dirty="0">
                <a:solidFill>
                  <a:srgbClr val="000000"/>
                </a:solidFill>
                <a:highlight>
                  <a:srgbClr val="00FF00"/>
                </a:highlight>
              </a:rPr>
              <a:t>        2º </a:t>
            </a:r>
            <a:r>
              <a:rPr lang="pt-BR" sz="1600" b="1" dirty="0">
                <a:solidFill>
                  <a:schemeClr val="tx1"/>
                </a:solidFill>
                <a:highlight>
                  <a:srgbClr val="00FF00"/>
                </a:highlight>
              </a:rPr>
              <a:t>O estudo de impacto ambiental será realizado por técnicos habilitados </a:t>
            </a:r>
            <a:r>
              <a:rPr lang="pt-BR" sz="1600" dirty="0">
                <a:solidFill>
                  <a:srgbClr val="000000"/>
                </a:solidFill>
              </a:rPr>
              <a:t>e constituirá o Relatório de Impacto Ambiental Rima, correndo as despesas à conta do proponente do projeto.</a:t>
            </a:r>
          </a:p>
          <a:p>
            <a:pPr algn="just">
              <a:defRPr/>
            </a:pPr>
            <a:endParaRPr lang="pt-BR" sz="1600" dirty="0">
              <a:solidFill>
                <a:srgbClr val="000000"/>
              </a:solidFill>
            </a:endParaRPr>
          </a:p>
          <a:p>
            <a:pPr algn="just">
              <a:defRPr/>
            </a:pPr>
            <a:r>
              <a:rPr lang="pt-BR" sz="1600" dirty="0">
                <a:solidFill>
                  <a:srgbClr val="000000"/>
                </a:solidFill>
              </a:rPr>
              <a:t>        3º Respeitada a matéria de sigilo industrial, assim expressamente caracterizada a pedido do interessado, o Rima, devidamente fundamentado, será acessível ao público.</a:t>
            </a:r>
          </a:p>
          <a:p>
            <a:pPr algn="just">
              <a:defRPr/>
            </a:pPr>
            <a:endParaRPr lang="pt-BR" sz="1600" dirty="0">
              <a:solidFill>
                <a:srgbClr val="000000"/>
              </a:solidFill>
            </a:endParaRPr>
          </a:p>
          <a:p>
            <a:pPr algn="just">
              <a:defRPr/>
            </a:pPr>
            <a:r>
              <a:rPr lang="pt-BR" sz="1600" dirty="0">
                <a:solidFill>
                  <a:srgbClr val="000000"/>
                </a:solidFill>
              </a:rPr>
              <a:t>        4º </a:t>
            </a:r>
            <a:r>
              <a:rPr lang="pt-BR" sz="1600" dirty="0">
                <a:solidFill>
                  <a:srgbClr val="000000"/>
                </a:solidFill>
                <a:highlight>
                  <a:srgbClr val="C7FF97"/>
                </a:highlight>
              </a:rPr>
              <a:t>Resguardado o sigilo industrial, os pedidos de licenciamento,</a:t>
            </a:r>
            <a:r>
              <a:rPr lang="pt-BR" sz="1600" dirty="0">
                <a:solidFill>
                  <a:srgbClr val="000000"/>
                </a:solidFill>
              </a:rPr>
              <a:t> em qualquer das suas modalidades, sua renovação e a respectiva concessão da licença serão </a:t>
            </a:r>
            <a:r>
              <a:rPr lang="pt-BR" sz="1600" dirty="0">
                <a:solidFill>
                  <a:srgbClr val="000000"/>
                </a:solidFill>
                <a:highlight>
                  <a:srgbClr val="C7FF97"/>
                </a:highlight>
              </a:rPr>
              <a:t>objeto de publicação resumida,</a:t>
            </a:r>
            <a:r>
              <a:rPr lang="pt-BR" sz="1600" dirty="0">
                <a:solidFill>
                  <a:srgbClr val="000000"/>
                </a:solidFill>
              </a:rPr>
              <a:t> paga pelo interessado, no jornal oficial do Estado e em um periódico de grande circulação, regional ou local, conforme modelo aprovado pelo Conama.</a:t>
            </a:r>
          </a:p>
          <a:p>
            <a:endParaRPr lang="pt-BR" sz="1600" dirty="0"/>
          </a:p>
        </p:txBody>
      </p:sp>
      <p:pic>
        <p:nvPicPr>
          <p:cNvPr id="2" name="Picture 2">
            <a:extLst>
              <a:ext uri="{FF2B5EF4-FFF2-40B4-BE49-F238E27FC236}">
                <a16:creationId xmlns:a16="http://schemas.microsoft.com/office/drawing/2014/main" id="{EC67B52F-6FBE-DFF8-1FAE-B4AC02E74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928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5605059"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DECRETO FEDERAL N° 99.274/90</a:t>
            </a:r>
          </a:p>
        </p:txBody>
      </p:sp>
      <p:sp>
        <p:nvSpPr>
          <p:cNvPr id="111" name="Retângulo 5"/>
          <p:cNvSpPr txBox="1"/>
          <p:nvPr/>
        </p:nvSpPr>
        <p:spPr>
          <a:xfrm>
            <a:off x="172665" y="1519576"/>
            <a:ext cx="10984862"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defRPr/>
            </a:pPr>
            <a:r>
              <a:rPr lang="pt-BR" sz="2000" dirty="0"/>
              <a:t>Art. 19. O Poder Público, no exercício de sua competência de controle</a:t>
            </a:r>
            <a:r>
              <a:rPr lang="pt-BR" sz="2000" dirty="0">
                <a:highlight>
                  <a:srgbClr val="FCFDF6"/>
                </a:highlight>
              </a:rPr>
              <a:t>, expedirá as seguintes licenças:</a:t>
            </a:r>
          </a:p>
          <a:p>
            <a:pPr algn="just">
              <a:defRPr/>
            </a:pPr>
            <a:endParaRPr lang="pt-BR" sz="2000" dirty="0"/>
          </a:p>
          <a:p>
            <a:pPr algn="just">
              <a:defRPr/>
            </a:pPr>
            <a:r>
              <a:rPr lang="pt-BR" sz="2000" dirty="0"/>
              <a:t>        I -</a:t>
            </a:r>
            <a:r>
              <a:rPr lang="pt-BR" sz="2000" dirty="0">
                <a:highlight>
                  <a:srgbClr val="00FF00"/>
                </a:highlight>
              </a:rPr>
              <a:t> Licença Prévia (LP), </a:t>
            </a:r>
            <a:r>
              <a:rPr lang="pt-BR" sz="2000" dirty="0"/>
              <a:t>na fase preliminar do planejamento de atividade, contendo requisitos básicos a serem atendidos nas fases de localização, instalação e operação, observados os planos municipais, estaduais ou federais de uso do solo;</a:t>
            </a:r>
          </a:p>
          <a:p>
            <a:pPr algn="just">
              <a:defRPr/>
            </a:pPr>
            <a:endParaRPr lang="pt-BR" sz="2000" dirty="0"/>
          </a:p>
          <a:p>
            <a:pPr algn="just">
              <a:defRPr/>
            </a:pPr>
            <a:r>
              <a:rPr lang="pt-BR" sz="2000" dirty="0"/>
              <a:t>        II - </a:t>
            </a:r>
            <a:r>
              <a:rPr lang="pt-BR" sz="2000" dirty="0">
                <a:highlight>
                  <a:srgbClr val="00FF00"/>
                </a:highlight>
              </a:rPr>
              <a:t>Licença de Instalação (LI), </a:t>
            </a:r>
            <a:r>
              <a:rPr lang="pt-BR" sz="2000" dirty="0"/>
              <a:t>autorizando o início da implantação, de acordo com as especificações constantes do Projeto Executivo aprovado; e</a:t>
            </a:r>
          </a:p>
          <a:p>
            <a:pPr algn="just">
              <a:defRPr/>
            </a:pPr>
            <a:endParaRPr lang="pt-BR" sz="2000" dirty="0"/>
          </a:p>
          <a:p>
            <a:pPr algn="just">
              <a:defRPr/>
            </a:pPr>
            <a:r>
              <a:rPr lang="pt-BR" sz="2000" dirty="0"/>
              <a:t>        III - </a:t>
            </a:r>
            <a:r>
              <a:rPr lang="pt-BR" sz="2000" dirty="0">
                <a:highlight>
                  <a:srgbClr val="00FF00"/>
                </a:highlight>
              </a:rPr>
              <a:t>Licença de Operação (LO), </a:t>
            </a:r>
            <a:r>
              <a:rPr lang="pt-BR" sz="2000" dirty="0"/>
              <a:t>autorizando, após as verificações necessárias, o início da atividade licenciada e o funcionamento de seus equipamentos de controle de poluição, de acordo com o previsto nas Licenças Prévia e de Instalação.</a:t>
            </a:r>
          </a:p>
          <a:p>
            <a:pPr algn="just">
              <a:defRPr/>
            </a:pPr>
            <a:endParaRPr lang="pt-BR" sz="2000" dirty="0"/>
          </a:p>
        </p:txBody>
      </p:sp>
      <p:pic>
        <p:nvPicPr>
          <p:cNvPr id="2" name="Picture 2">
            <a:extLst>
              <a:ext uri="{FF2B5EF4-FFF2-40B4-BE49-F238E27FC236}">
                <a16:creationId xmlns:a16="http://schemas.microsoft.com/office/drawing/2014/main" id="{3694FD7E-9DB3-0E24-A6AF-6DE2B176F7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656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267854" y="1523526"/>
            <a:ext cx="10557163" cy="4647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eaLnBrk="1" fontAlgn="auto" hangingPunct="1">
              <a:spcBef>
                <a:spcPts val="0"/>
              </a:spcBef>
              <a:spcAft>
                <a:spcPts val="0"/>
              </a:spcAft>
              <a:defRPr/>
            </a:pPr>
            <a:endParaRPr lang="pt-BR" sz="1600" dirty="0">
              <a:solidFill>
                <a:schemeClr val="tx1"/>
              </a:solidFill>
              <a:ea typeface="Verdana" pitchFamily="34" charset="0"/>
              <a:cs typeface="Verdana" pitchFamily="34" charset="0"/>
            </a:endParaRPr>
          </a:p>
          <a:p>
            <a:pPr algn="ctr" hangingPunct="1">
              <a:defRPr/>
            </a:pPr>
            <a:r>
              <a:rPr lang="pt-BR" b="1" dirty="0">
                <a:highlight>
                  <a:srgbClr val="C7FF97"/>
                </a:highlight>
              </a:rPr>
              <a:t>RESOLUÇÃO CONAMA N° 237/1997</a:t>
            </a:r>
            <a:endParaRPr lang="pt-BR" i="1" dirty="0">
              <a:solidFill>
                <a:schemeClr val="tx1"/>
              </a:solidFill>
              <a:ea typeface="Verdana" pitchFamily="34" charset="0"/>
            </a:endParaRPr>
          </a:p>
          <a:p>
            <a:pPr algn="ctr" eaLnBrk="1" fontAlgn="auto" hangingPunct="1">
              <a:spcBef>
                <a:spcPts val="0"/>
              </a:spcBef>
              <a:spcAft>
                <a:spcPts val="0"/>
              </a:spcAft>
              <a:defRPr/>
            </a:pPr>
            <a:r>
              <a:rPr lang="pt-BR" sz="2000" i="1" dirty="0">
                <a:solidFill>
                  <a:schemeClr val="tx1"/>
                </a:solidFill>
                <a:ea typeface="Verdana" pitchFamily="34" charset="0"/>
              </a:rPr>
              <a:t>Dispõe sobre a revisão e complementação dos procedimentos</a:t>
            </a:r>
          </a:p>
          <a:p>
            <a:pPr algn="ctr" eaLnBrk="1" fontAlgn="auto" hangingPunct="1">
              <a:spcBef>
                <a:spcPts val="0"/>
              </a:spcBef>
              <a:spcAft>
                <a:spcPts val="0"/>
              </a:spcAft>
              <a:defRPr/>
            </a:pPr>
            <a:r>
              <a:rPr lang="pt-BR" sz="2000" i="1" dirty="0">
                <a:solidFill>
                  <a:schemeClr val="tx1"/>
                </a:solidFill>
                <a:ea typeface="Verdana" pitchFamily="34" charset="0"/>
              </a:rPr>
              <a:t>e critérios utilizados para o licenciamento ambiental</a:t>
            </a:r>
            <a:r>
              <a:rPr lang="pt-BR" sz="2000" dirty="0">
                <a:solidFill>
                  <a:schemeClr val="tx1"/>
                </a:solidFill>
                <a:ea typeface="Verdana" pitchFamily="34" charset="0"/>
                <a:cs typeface="Tahoma" pitchFamily="34" charset="0"/>
              </a:rPr>
              <a:t> </a:t>
            </a:r>
          </a:p>
          <a:p>
            <a:pPr algn="ctr" eaLnBrk="1" fontAlgn="auto" hangingPunct="1">
              <a:spcBef>
                <a:spcPts val="0"/>
              </a:spcBef>
              <a:spcAft>
                <a:spcPts val="0"/>
              </a:spcAft>
              <a:defRPr/>
            </a:pPr>
            <a:endParaRPr lang="pt-BR" sz="2000" dirty="0">
              <a:solidFill>
                <a:schemeClr val="tx1"/>
              </a:solidFill>
              <a:ea typeface="Verdana" pitchFamily="34" charset="0"/>
              <a:cs typeface="Tahoma" pitchFamily="34" charset="0"/>
            </a:endParaRPr>
          </a:p>
          <a:p>
            <a:pPr algn="ctr" eaLnBrk="1" fontAlgn="auto" hangingPunct="1">
              <a:spcBef>
                <a:spcPts val="0"/>
              </a:spcBef>
              <a:spcAft>
                <a:spcPts val="0"/>
              </a:spcAft>
              <a:defRPr/>
            </a:pPr>
            <a:endParaRPr lang="pt-BR" sz="2000" dirty="0">
              <a:solidFill>
                <a:schemeClr val="tx1"/>
              </a:solidFill>
              <a:ea typeface="Verdana" pitchFamily="34" charset="0"/>
              <a:cs typeface="Tahoma" pitchFamily="34" charset="0"/>
            </a:endParaRPr>
          </a:p>
          <a:p>
            <a:pPr algn="just" eaLnBrk="1" fontAlgn="auto" hangingPunct="1">
              <a:spcBef>
                <a:spcPts val="0"/>
              </a:spcBef>
              <a:spcAft>
                <a:spcPts val="0"/>
              </a:spcAft>
              <a:defRPr/>
            </a:pPr>
            <a:r>
              <a:rPr lang="pt-BR" sz="2400" dirty="0">
                <a:solidFill>
                  <a:schemeClr val="tx1"/>
                </a:solidFill>
                <a:highlight>
                  <a:srgbClr val="00FF00"/>
                </a:highlight>
                <a:ea typeface="Verdana" pitchFamily="34" charset="0"/>
              </a:rPr>
              <a:t>Licenciamento Ambiental:</a:t>
            </a:r>
            <a:r>
              <a:rPr lang="pt-BR" sz="2400" dirty="0">
                <a:solidFill>
                  <a:schemeClr val="tx1"/>
                </a:solidFill>
                <a:ea typeface="Verdana" pitchFamily="34" charset="0"/>
              </a:rPr>
              <a:t> procedimento administrativo pelo qual o órgão ambiental competente </a:t>
            </a:r>
            <a:r>
              <a:rPr lang="pt-BR" sz="2400" b="1" dirty="0">
                <a:solidFill>
                  <a:schemeClr val="tx1"/>
                </a:solidFill>
                <a:ea typeface="Verdana" pitchFamily="34" charset="0"/>
              </a:rPr>
              <a:t>licencia</a:t>
            </a:r>
            <a:r>
              <a:rPr lang="pt-BR" sz="2400" dirty="0">
                <a:solidFill>
                  <a:schemeClr val="tx1"/>
                </a:solidFill>
                <a:ea typeface="Verdana" pitchFamily="34" charset="0"/>
              </a:rPr>
              <a:t> a localização, instalação, ampliação e a operação de </a:t>
            </a:r>
            <a:r>
              <a:rPr lang="pt-BR" sz="2400" b="1" dirty="0">
                <a:solidFill>
                  <a:schemeClr val="tx1"/>
                </a:solidFill>
                <a:ea typeface="Verdana" pitchFamily="34" charset="0"/>
              </a:rPr>
              <a:t>empreendimentos e atividades </a:t>
            </a:r>
            <a:r>
              <a:rPr lang="pt-BR" sz="2400" dirty="0">
                <a:solidFill>
                  <a:schemeClr val="tx1"/>
                </a:solidFill>
                <a:ea typeface="Verdana" pitchFamily="34" charset="0"/>
              </a:rPr>
              <a:t>utilizadoras de recursos ambientais, consideradas efetiva ou </a:t>
            </a:r>
            <a:r>
              <a:rPr lang="pt-BR" sz="2400" b="1" dirty="0">
                <a:solidFill>
                  <a:schemeClr val="tx1"/>
                </a:solidFill>
                <a:ea typeface="Verdana" pitchFamily="34" charset="0"/>
              </a:rPr>
              <a:t>potencialmente poluidoras ou daquelas que, sob qualquer forma, possam causar degradação ambiental</a:t>
            </a:r>
            <a:r>
              <a:rPr lang="pt-BR" sz="2400" dirty="0">
                <a:solidFill>
                  <a:schemeClr val="tx1"/>
                </a:solidFill>
                <a:ea typeface="Verdana" pitchFamily="34" charset="0"/>
              </a:rPr>
              <a:t>, considerando as disposições legais e regulamentares e as normas técnicas aplicáveis ao caso.</a:t>
            </a:r>
          </a:p>
        </p:txBody>
      </p:sp>
      <p:pic>
        <p:nvPicPr>
          <p:cNvPr id="2" name="Picture 2">
            <a:extLst>
              <a:ext uri="{FF2B5EF4-FFF2-40B4-BE49-F238E27FC236}">
                <a16:creationId xmlns:a16="http://schemas.microsoft.com/office/drawing/2014/main" id="{6BE46D0D-5D5B-889F-D0FE-935328DDAD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17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267854" y="1523526"/>
            <a:ext cx="10557163" cy="4154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eaLnBrk="1" fontAlgn="auto" hangingPunct="1">
              <a:spcBef>
                <a:spcPts val="0"/>
              </a:spcBef>
              <a:spcAft>
                <a:spcPts val="0"/>
              </a:spcAft>
              <a:defRPr/>
            </a:pPr>
            <a:endParaRPr lang="pt-BR" sz="2400" dirty="0">
              <a:solidFill>
                <a:schemeClr val="tx1"/>
              </a:solidFill>
              <a:ea typeface="Verdana" pitchFamily="34" charset="0"/>
            </a:endParaRPr>
          </a:p>
          <a:p>
            <a:pPr algn="just" eaLnBrk="1" fontAlgn="auto" hangingPunct="1">
              <a:spcBef>
                <a:spcPts val="0"/>
              </a:spcBef>
              <a:spcAft>
                <a:spcPts val="0"/>
              </a:spcAft>
              <a:defRPr/>
            </a:pPr>
            <a:r>
              <a:rPr lang="pt-BR" sz="2400" dirty="0">
                <a:solidFill>
                  <a:schemeClr val="tx1"/>
                </a:solidFill>
                <a:ea typeface="Verdana" pitchFamily="34" charset="0"/>
              </a:rPr>
              <a:t>Art. 2º - </a:t>
            </a:r>
          </a:p>
          <a:p>
            <a:pPr algn="just" eaLnBrk="1" fontAlgn="auto" hangingPunct="1">
              <a:spcBef>
                <a:spcPts val="0"/>
              </a:spcBef>
              <a:spcAft>
                <a:spcPts val="0"/>
              </a:spcAft>
              <a:defRPr/>
            </a:pPr>
            <a:r>
              <a:rPr lang="pt-BR" sz="2400" dirty="0">
                <a:solidFill>
                  <a:schemeClr val="tx1"/>
                </a:solidFill>
                <a:ea typeface="Verdana" pitchFamily="34" charset="0"/>
              </a:rPr>
              <a:t>§ 1º - Estão sujeitos ao licenciamento ambiental os </a:t>
            </a:r>
            <a:r>
              <a:rPr lang="pt-BR" sz="2400" dirty="0">
                <a:solidFill>
                  <a:schemeClr val="tx1"/>
                </a:solidFill>
                <a:highlight>
                  <a:srgbClr val="00FF00"/>
                </a:highlight>
                <a:ea typeface="Verdana" pitchFamily="34" charset="0"/>
              </a:rPr>
              <a:t>empreendimentos e as atividades relacionadas no Anexo 1</a:t>
            </a:r>
            <a:r>
              <a:rPr lang="pt-BR" sz="2400" dirty="0">
                <a:solidFill>
                  <a:schemeClr val="tx1"/>
                </a:solidFill>
                <a:ea typeface="Verdana" pitchFamily="34" charset="0"/>
              </a:rPr>
              <a:t>, parte integrante desta Resolução. </a:t>
            </a:r>
          </a:p>
          <a:p>
            <a:pPr algn="just" eaLnBrk="1" fontAlgn="auto" hangingPunct="1">
              <a:spcBef>
                <a:spcPts val="0"/>
              </a:spcBef>
              <a:spcAft>
                <a:spcPts val="0"/>
              </a:spcAft>
              <a:defRPr/>
            </a:pPr>
            <a:endParaRPr lang="pt-BR" sz="2400" dirty="0">
              <a:solidFill>
                <a:schemeClr val="tx1"/>
              </a:solidFill>
              <a:ea typeface="Verdana" pitchFamily="34" charset="0"/>
            </a:endParaRPr>
          </a:p>
          <a:p>
            <a:pPr algn="just" eaLnBrk="1" fontAlgn="auto" hangingPunct="1">
              <a:spcBef>
                <a:spcPts val="0"/>
              </a:spcBef>
              <a:spcAft>
                <a:spcPts val="0"/>
              </a:spcAft>
              <a:defRPr/>
            </a:pPr>
            <a:r>
              <a:rPr lang="pt-BR" sz="2400" dirty="0">
                <a:solidFill>
                  <a:schemeClr val="tx1"/>
                </a:solidFill>
                <a:ea typeface="Verdana" pitchFamily="34" charset="0"/>
              </a:rPr>
              <a:t>Art. 11 - </a:t>
            </a:r>
            <a:r>
              <a:rPr lang="pt-BR" sz="2400" b="1" dirty="0">
                <a:solidFill>
                  <a:schemeClr val="tx1"/>
                </a:solidFill>
                <a:ea typeface="Verdana" pitchFamily="34" charset="0"/>
              </a:rPr>
              <a:t>Os estudos necessários </a:t>
            </a:r>
            <a:r>
              <a:rPr lang="pt-BR" sz="2400" dirty="0">
                <a:solidFill>
                  <a:schemeClr val="tx1"/>
                </a:solidFill>
                <a:ea typeface="Verdana" pitchFamily="34" charset="0"/>
              </a:rPr>
              <a:t>ao processo de licenciamento deverão ser realizados por profissionais legalmente habilitados, </a:t>
            </a:r>
            <a:r>
              <a:rPr lang="pt-BR" sz="2400" b="1" dirty="0">
                <a:solidFill>
                  <a:schemeClr val="tx1"/>
                </a:solidFill>
                <a:highlight>
                  <a:srgbClr val="00FF00"/>
                </a:highlight>
                <a:ea typeface="Verdana" pitchFamily="34" charset="0"/>
              </a:rPr>
              <a:t>às expensas do empreendedor</a:t>
            </a:r>
            <a:r>
              <a:rPr lang="pt-BR" sz="2400" dirty="0">
                <a:solidFill>
                  <a:schemeClr val="tx1"/>
                </a:solidFill>
                <a:highlight>
                  <a:srgbClr val="00FF00"/>
                </a:highlight>
                <a:ea typeface="Verdana" pitchFamily="34" charset="0"/>
              </a:rPr>
              <a:t>.</a:t>
            </a:r>
          </a:p>
          <a:p>
            <a:pPr algn="just" eaLnBrk="1" fontAlgn="auto" hangingPunct="1">
              <a:spcBef>
                <a:spcPts val="0"/>
              </a:spcBef>
              <a:spcAft>
                <a:spcPts val="0"/>
              </a:spcAft>
              <a:defRPr/>
            </a:pPr>
            <a:r>
              <a:rPr lang="pt-BR" sz="2400" dirty="0">
                <a:solidFill>
                  <a:schemeClr val="tx1"/>
                </a:solidFill>
                <a:ea typeface="Verdana" pitchFamily="34" charset="0"/>
              </a:rPr>
              <a:t>Parágrafo único - O empreendedor e os profissionais que subscrevem os estudos previstos no caput deste artigo </a:t>
            </a:r>
            <a:r>
              <a:rPr lang="pt-BR" sz="2400" dirty="0">
                <a:solidFill>
                  <a:schemeClr val="tx1"/>
                </a:solidFill>
                <a:highlight>
                  <a:srgbClr val="00FF00"/>
                </a:highlight>
                <a:ea typeface="Verdana" pitchFamily="34" charset="0"/>
              </a:rPr>
              <a:t>serão responsáveis pelas informações apresentadas</a:t>
            </a:r>
            <a:r>
              <a:rPr lang="pt-BR" sz="2400" dirty="0">
                <a:solidFill>
                  <a:schemeClr val="tx1"/>
                </a:solidFill>
                <a:ea typeface="Verdana" pitchFamily="34" charset="0"/>
              </a:rPr>
              <a:t>, sujeitando-se às sanções administrativas, civis e penais. </a:t>
            </a:r>
          </a:p>
        </p:txBody>
      </p:sp>
      <p:pic>
        <p:nvPicPr>
          <p:cNvPr id="2" name="Picture 2">
            <a:extLst>
              <a:ext uri="{FF2B5EF4-FFF2-40B4-BE49-F238E27FC236}">
                <a16:creationId xmlns:a16="http://schemas.microsoft.com/office/drawing/2014/main" id="{6BE46D0D-5D5B-889F-D0FE-935328DDAD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4">
            <a:extLst>
              <a:ext uri="{FF2B5EF4-FFF2-40B4-BE49-F238E27FC236}">
                <a16:creationId xmlns:a16="http://schemas.microsoft.com/office/drawing/2014/main" id="{A4E707F0-FC45-65CE-DA31-E174EE7DCBAA}"/>
              </a:ext>
            </a:extLst>
          </p:cNvPr>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7" name="Retângulo 1">
            <a:extLst>
              <a:ext uri="{FF2B5EF4-FFF2-40B4-BE49-F238E27FC236}">
                <a16:creationId xmlns:a16="http://schemas.microsoft.com/office/drawing/2014/main" id="{1C12654A-6A33-6BB4-4205-F95435C19E12}"/>
              </a:ext>
            </a:extLst>
          </p:cNvPr>
          <p:cNvSpPr txBox="1"/>
          <p:nvPr/>
        </p:nvSpPr>
        <p:spPr>
          <a:xfrm>
            <a:off x="1014923" y="570303"/>
            <a:ext cx="6140462"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RESOLUÇÃO CONAMA N° 237/1997</a:t>
            </a:r>
            <a:endParaRPr dirty="0">
              <a:solidFill>
                <a:schemeClr val="bg1"/>
              </a:solidFill>
            </a:endParaRPr>
          </a:p>
        </p:txBody>
      </p:sp>
    </p:spTree>
    <p:extLst>
      <p:ext uri="{BB962C8B-B14F-4D97-AF65-F5344CB8AC3E}">
        <p14:creationId xmlns:p14="http://schemas.microsoft.com/office/powerpoint/2010/main" val="14872866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295563" y="1519576"/>
            <a:ext cx="11022011" cy="5262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defRPr/>
            </a:pPr>
            <a:r>
              <a:rPr lang="pt-BR" sz="2400" b="1" dirty="0">
                <a:highlight>
                  <a:srgbClr val="00FF00"/>
                </a:highlight>
              </a:rPr>
              <a:t>CONSTITUIÇÃO FEDERAL DE 1988</a:t>
            </a:r>
          </a:p>
          <a:p>
            <a:pPr algn="ctr">
              <a:defRPr/>
            </a:pPr>
            <a:endParaRPr lang="pt-BR" sz="2400" b="1" dirty="0"/>
          </a:p>
          <a:p>
            <a:pPr algn="ctr">
              <a:defRPr/>
            </a:pPr>
            <a:r>
              <a:rPr lang="pt-BR" sz="2400" b="1" dirty="0"/>
              <a:t>Art. 23 da Constituição Federal</a:t>
            </a:r>
          </a:p>
          <a:p>
            <a:pPr algn="just">
              <a:defRPr/>
            </a:pPr>
            <a:endParaRPr lang="pt-BR" sz="2400" dirty="0"/>
          </a:p>
          <a:p>
            <a:pPr algn="just">
              <a:defRPr/>
            </a:pPr>
            <a:r>
              <a:rPr lang="pt-BR" sz="2400" dirty="0"/>
              <a:t>Art. 23. É </a:t>
            </a:r>
            <a:r>
              <a:rPr lang="pt-BR" sz="2400" b="1" dirty="0">
                <a:highlight>
                  <a:srgbClr val="C7FF97"/>
                </a:highlight>
              </a:rPr>
              <a:t>competência comum </a:t>
            </a:r>
            <a:r>
              <a:rPr lang="pt-BR" sz="2400" dirty="0"/>
              <a:t>da </a:t>
            </a:r>
            <a:r>
              <a:rPr lang="pt-BR" sz="2400" b="1" dirty="0"/>
              <a:t>União, dos Estados, do Distrito Federal e dos Municípios:</a:t>
            </a:r>
          </a:p>
          <a:p>
            <a:pPr algn="just">
              <a:defRPr/>
            </a:pPr>
            <a:endParaRPr lang="pt-BR" sz="2400" dirty="0"/>
          </a:p>
          <a:p>
            <a:pPr algn="just">
              <a:defRPr/>
            </a:pPr>
            <a:r>
              <a:rPr lang="pt-BR" sz="2400" dirty="0"/>
              <a:t>III - proteger os documentos, as obras e outros bens de valor histórico, artístico e cultural, os monumentos, as paisagens naturais notáveis e os sítios arqueológicos;</a:t>
            </a:r>
          </a:p>
          <a:p>
            <a:pPr algn="just">
              <a:defRPr/>
            </a:pPr>
            <a:r>
              <a:rPr lang="pt-BR" sz="2400" dirty="0"/>
              <a:t>VI - proteger o meio ambiente e combater a poluição em qualquer de suas formas;</a:t>
            </a:r>
          </a:p>
          <a:p>
            <a:pPr algn="just">
              <a:defRPr/>
            </a:pPr>
            <a:r>
              <a:rPr lang="pt-BR" sz="2400" dirty="0"/>
              <a:t>VII - preservar as florestas, a fauna e a flora;</a:t>
            </a:r>
          </a:p>
          <a:p>
            <a:pPr algn="just">
              <a:defRPr/>
            </a:pPr>
            <a:endParaRPr lang="pt-BR" sz="2400" dirty="0"/>
          </a:p>
        </p:txBody>
      </p:sp>
      <p:pic>
        <p:nvPicPr>
          <p:cNvPr id="2" name="Picture 2">
            <a:extLst>
              <a:ext uri="{FF2B5EF4-FFF2-40B4-BE49-F238E27FC236}">
                <a16:creationId xmlns:a16="http://schemas.microsoft.com/office/drawing/2014/main" id="{E5B3098A-7495-F716-3E2D-EDAF81EA7A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528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5420713"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CONSTITUIÇÃO FEDERAL/1988</a:t>
            </a:r>
            <a:endParaRPr dirty="0">
              <a:solidFill>
                <a:schemeClr val="bg1"/>
              </a:solidFill>
            </a:endParaRPr>
          </a:p>
        </p:txBody>
      </p:sp>
      <p:sp>
        <p:nvSpPr>
          <p:cNvPr id="111" name="Retângulo 5"/>
          <p:cNvSpPr txBox="1"/>
          <p:nvPr/>
        </p:nvSpPr>
        <p:spPr>
          <a:xfrm>
            <a:off x="286327" y="1701826"/>
            <a:ext cx="10986276" cy="4585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eaLnBrk="1" fontAlgn="auto" hangingPunct="1">
              <a:spcBef>
                <a:spcPts val="0"/>
              </a:spcBef>
              <a:spcAft>
                <a:spcPts val="0"/>
              </a:spcAft>
              <a:defRPr/>
            </a:pPr>
            <a:r>
              <a:rPr lang="pt-BR" sz="2000" dirty="0">
                <a:solidFill>
                  <a:srgbClr val="000000"/>
                </a:solidFill>
                <a:ea typeface="Verdana" panose="020B0604030504040204" pitchFamily="34" charset="0"/>
              </a:rPr>
              <a:t>Art. 225. Todos têm direito ao meio ambiente ecologicamente equilibrado, bem de uso comum do povo e essencial à sadia qualidade de vida, impondo-se ao Poder Público e à coletividade o dever de defendê-lo e </a:t>
            </a:r>
            <a:r>
              <a:rPr lang="pt-BR" sz="2000" dirty="0" err="1">
                <a:solidFill>
                  <a:srgbClr val="000000"/>
                </a:solidFill>
                <a:ea typeface="Verdana" panose="020B0604030504040204" pitchFamily="34" charset="0"/>
              </a:rPr>
              <a:t>preservá</a:t>
            </a:r>
            <a:r>
              <a:rPr lang="pt-BR" sz="2000" dirty="0">
                <a:solidFill>
                  <a:srgbClr val="000000"/>
                </a:solidFill>
                <a:ea typeface="Verdana" panose="020B0604030504040204" pitchFamily="34" charset="0"/>
              </a:rPr>
              <a:t>- </a:t>
            </a:r>
            <a:r>
              <a:rPr lang="pt-BR" sz="2000" dirty="0" err="1">
                <a:solidFill>
                  <a:srgbClr val="000000"/>
                </a:solidFill>
                <a:ea typeface="Verdana" panose="020B0604030504040204" pitchFamily="34" charset="0"/>
              </a:rPr>
              <a:t>lo</a:t>
            </a:r>
            <a:r>
              <a:rPr lang="pt-BR" sz="2000" dirty="0">
                <a:solidFill>
                  <a:srgbClr val="000000"/>
                </a:solidFill>
                <a:ea typeface="Verdana" panose="020B0604030504040204" pitchFamily="34" charset="0"/>
              </a:rPr>
              <a:t> para as presentes e futuras gerações.</a:t>
            </a:r>
          </a:p>
          <a:p>
            <a:pPr algn="just" eaLnBrk="1" fontAlgn="auto" hangingPunct="1">
              <a:spcBef>
                <a:spcPts val="0"/>
              </a:spcBef>
              <a:spcAft>
                <a:spcPts val="0"/>
              </a:spcAft>
              <a:defRPr/>
            </a:pPr>
            <a:endParaRPr lang="pt-BR" sz="2000" b="1" dirty="0">
              <a:solidFill>
                <a:prstClr val="white"/>
              </a:solidFill>
              <a:ea typeface="Verdana" panose="020B0604030504040204" pitchFamily="34" charset="0"/>
              <a:cs typeface="Tahoma" pitchFamily="34" charset="0"/>
            </a:endParaRPr>
          </a:p>
          <a:p>
            <a:pPr algn="just" eaLnBrk="1" fontAlgn="auto" hangingPunct="1">
              <a:spcBef>
                <a:spcPts val="0"/>
              </a:spcBef>
              <a:spcAft>
                <a:spcPts val="0"/>
              </a:spcAft>
              <a:defRPr/>
            </a:pPr>
            <a:r>
              <a:rPr lang="pt-BR" sz="2000" dirty="0">
                <a:solidFill>
                  <a:srgbClr val="000000"/>
                </a:solidFill>
                <a:ea typeface="Verdana" panose="020B0604030504040204" pitchFamily="34" charset="0"/>
              </a:rPr>
              <a:t> 1º Para assegurar a efetividade desse direito, incumbe ao Poder Público:</a:t>
            </a:r>
          </a:p>
          <a:p>
            <a:pPr algn="just" eaLnBrk="1" fontAlgn="auto" hangingPunct="1">
              <a:spcBef>
                <a:spcPts val="0"/>
              </a:spcBef>
              <a:spcAft>
                <a:spcPts val="0"/>
              </a:spcAft>
              <a:defRPr/>
            </a:pPr>
            <a:endParaRPr lang="pt-BR" sz="2000" dirty="0">
              <a:solidFill>
                <a:srgbClr val="000000"/>
              </a:solidFill>
              <a:ea typeface="Verdana" panose="020B0604030504040204" pitchFamily="34" charset="0"/>
              <a:cs typeface="Tahoma" pitchFamily="34" charset="0"/>
            </a:endParaRPr>
          </a:p>
          <a:p>
            <a:pPr algn="just" eaLnBrk="1" fontAlgn="auto" hangingPunct="1">
              <a:spcBef>
                <a:spcPts val="0"/>
              </a:spcBef>
              <a:spcAft>
                <a:spcPts val="0"/>
              </a:spcAft>
              <a:defRPr/>
            </a:pPr>
            <a:r>
              <a:rPr lang="pt-BR" sz="2000" dirty="0">
                <a:solidFill>
                  <a:prstClr val="white"/>
                </a:solidFill>
                <a:ea typeface="Verdana" panose="020B0604030504040204" pitchFamily="34" charset="0"/>
                <a:cs typeface="Tahoma" pitchFamily="34" charset="0"/>
              </a:rPr>
              <a:t> </a:t>
            </a:r>
            <a:r>
              <a:rPr lang="pt-BR" sz="2000" dirty="0">
                <a:solidFill>
                  <a:srgbClr val="000000"/>
                </a:solidFill>
                <a:ea typeface="Verdana" panose="020B0604030504040204" pitchFamily="34" charset="0"/>
              </a:rPr>
              <a:t>V - exigir, na forma da lei, para instalação de obra ou atividade potencialmente causadora de significativa degradação do meio ambiente, </a:t>
            </a:r>
            <a:r>
              <a:rPr lang="pt-BR" sz="2000" b="1" dirty="0">
                <a:solidFill>
                  <a:schemeClr val="tx1"/>
                </a:solidFill>
                <a:highlight>
                  <a:srgbClr val="C7FF97"/>
                </a:highlight>
                <a:ea typeface="Verdana" panose="020B0604030504040204" pitchFamily="34" charset="0"/>
              </a:rPr>
              <a:t>estudo prévio de impacto ambiental, a que se dará publicidade.</a:t>
            </a:r>
          </a:p>
          <a:p>
            <a:pPr algn="just" eaLnBrk="1" fontAlgn="auto" hangingPunct="1">
              <a:spcBef>
                <a:spcPts val="0"/>
              </a:spcBef>
              <a:spcAft>
                <a:spcPts val="0"/>
              </a:spcAft>
              <a:defRPr/>
            </a:pPr>
            <a:endParaRPr lang="pt-BR" sz="2000" b="1" dirty="0">
              <a:solidFill>
                <a:srgbClr val="000000"/>
              </a:solidFill>
              <a:ea typeface="Verdana" panose="020B0604030504040204" pitchFamily="34" charset="0"/>
            </a:endParaRPr>
          </a:p>
          <a:p>
            <a:pPr algn="just" eaLnBrk="1" fontAlgn="auto" hangingPunct="1">
              <a:spcBef>
                <a:spcPts val="0"/>
              </a:spcBef>
              <a:spcAft>
                <a:spcPts val="0"/>
              </a:spcAft>
              <a:defRPr/>
            </a:pPr>
            <a:r>
              <a:rPr lang="pt-BR" sz="2000" dirty="0">
                <a:solidFill>
                  <a:srgbClr val="000000"/>
                </a:solidFill>
                <a:ea typeface="Verdana" panose="020B0604030504040204" pitchFamily="34" charset="0"/>
              </a:rPr>
              <a:t>§ 3º </a:t>
            </a:r>
            <a:r>
              <a:rPr lang="pt-BR" sz="2000" dirty="0">
                <a:solidFill>
                  <a:srgbClr val="000000"/>
                </a:solidFill>
                <a:highlight>
                  <a:srgbClr val="C7FF97"/>
                </a:highlight>
                <a:ea typeface="Verdana" panose="020B0604030504040204" pitchFamily="34" charset="0"/>
              </a:rPr>
              <a:t>As condutas e atividades consideradas lesivas ao meio ambiente sujeitarão os infratores, pessoas físicas ou jurídicas, </a:t>
            </a:r>
            <a:r>
              <a:rPr lang="pt-BR" sz="2000" b="1" dirty="0">
                <a:solidFill>
                  <a:schemeClr val="tx1"/>
                </a:solidFill>
                <a:highlight>
                  <a:srgbClr val="C7FF97"/>
                </a:highlight>
                <a:ea typeface="Verdana" panose="020B0604030504040204" pitchFamily="34" charset="0"/>
              </a:rPr>
              <a:t>a sanções penais e administrativas, independentemente da obrigação de reparar os danos causados.</a:t>
            </a:r>
          </a:p>
          <a:p>
            <a:pPr algn="just">
              <a:defRPr/>
            </a:pPr>
            <a:endParaRPr lang="pt-BR" sz="3200" dirty="0"/>
          </a:p>
        </p:txBody>
      </p:sp>
      <p:pic>
        <p:nvPicPr>
          <p:cNvPr id="2" name="Picture 2">
            <a:extLst>
              <a:ext uri="{FF2B5EF4-FFF2-40B4-BE49-F238E27FC236}">
                <a16:creationId xmlns:a16="http://schemas.microsoft.com/office/drawing/2014/main" id="{9485FEE2-84AC-8EC2-C5C7-12186377DB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0974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286327" y="1701826"/>
            <a:ext cx="11091207" cy="4103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eaLnBrk="1" fontAlgn="auto" hangingPunct="1">
              <a:spcBef>
                <a:spcPts val="0"/>
              </a:spcBef>
              <a:spcAft>
                <a:spcPts val="0"/>
              </a:spcAft>
              <a:defRPr/>
            </a:pPr>
            <a:r>
              <a:rPr lang="pt-BR" sz="3200" b="1" dirty="0">
                <a:solidFill>
                  <a:schemeClr val="tx1"/>
                </a:solidFill>
                <a:highlight>
                  <a:srgbClr val="C7FF97"/>
                </a:highlight>
                <a:ea typeface="Times New Roman" pitchFamily="18" charset="0"/>
                <a:cs typeface="Tahoma" pitchFamily="34" charset="0"/>
              </a:rPr>
              <a:t>LEI FEDERAL COMPLEMENTAR Nº 140/2011</a:t>
            </a:r>
          </a:p>
          <a:p>
            <a:pPr algn="ctr" eaLnBrk="1" fontAlgn="auto" hangingPunct="1">
              <a:spcBef>
                <a:spcPts val="0"/>
              </a:spcBef>
              <a:spcAft>
                <a:spcPts val="0"/>
              </a:spcAft>
              <a:defRPr/>
            </a:pPr>
            <a:endParaRPr lang="pt-BR" sz="3200" b="1" dirty="0">
              <a:solidFill>
                <a:schemeClr val="tx1"/>
              </a:solidFill>
              <a:highlight>
                <a:srgbClr val="FFFF00"/>
              </a:highlight>
              <a:ea typeface="Times New Roman" pitchFamily="18" charset="0"/>
              <a:cs typeface="Tahoma" pitchFamily="34" charset="0"/>
            </a:endParaRPr>
          </a:p>
          <a:p>
            <a:pPr algn="ctr" eaLnBrk="1" fontAlgn="auto" hangingPunct="1">
              <a:spcBef>
                <a:spcPts val="0"/>
              </a:spcBef>
              <a:spcAft>
                <a:spcPts val="0"/>
              </a:spcAft>
              <a:defRPr/>
            </a:pPr>
            <a:r>
              <a:rPr lang="pt-BR" sz="1800" b="1" dirty="0">
                <a:solidFill>
                  <a:schemeClr val="tx1"/>
                </a:solidFill>
                <a:ea typeface="Times New Roman" pitchFamily="18" charset="0"/>
                <a:cs typeface="Tahoma" pitchFamily="34" charset="0"/>
              </a:rPr>
              <a:t>Regulamenta o a</a:t>
            </a:r>
            <a:r>
              <a:rPr lang="pt-BR" sz="1800" b="1" dirty="0">
                <a:solidFill>
                  <a:schemeClr val="tx1"/>
                </a:solidFill>
                <a:ea typeface="Verdana" pitchFamily="34" charset="0"/>
                <a:cs typeface="Verdana" pitchFamily="34" charset="0"/>
              </a:rPr>
              <a:t>rt. 23 da Constituição Federal</a:t>
            </a:r>
          </a:p>
          <a:p>
            <a:pPr algn="ctr" eaLnBrk="1" fontAlgn="auto" hangingPunct="1">
              <a:spcBef>
                <a:spcPts val="0"/>
              </a:spcBef>
              <a:spcAft>
                <a:spcPts val="0"/>
              </a:spcAft>
              <a:defRPr/>
            </a:pPr>
            <a:endParaRPr lang="pt-BR" sz="1800" b="1" dirty="0">
              <a:solidFill>
                <a:schemeClr val="tx1"/>
              </a:solidFill>
              <a:ea typeface="Times New Roman" pitchFamily="18" charset="0"/>
              <a:cs typeface="Tahoma" pitchFamily="34" charset="0"/>
            </a:endParaRPr>
          </a:p>
          <a:p>
            <a:pPr algn="just" eaLnBrk="1" fontAlgn="auto" hangingPunct="1">
              <a:spcBef>
                <a:spcPts val="0"/>
              </a:spcBef>
              <a:spcAft>
                <a:spcPts val="0"/>
              </a:spcAft>
              <a:defRPr/>
            </a:pPr>
            <a:endParaRPr lang="pt-BR" sz="2000" dirty="0">
              <a:solidFill>
                <a:schemeClr val="tx1"/>
              </a:solidFill>
              <a:ea typeface="Verdana" pitchFamily="34" charset="0"/>
              <a:cs typeface="Verdana" pitchFamily="34" charset="0"/>
            </a:endParaRPr>
          </a:p>
          <a:p>
            <a:pPr algn="just" eaLnBrk="1" fontAlgn="auto" hangingPunct="1">
              <a:lnSpc>
                <a:spcPct val="150000"/>
              </a:lnSpc>
              <a:spcBef>
                <a:spcPts val="0"/>
              </a:spcBef>
              <a:spcAft>
                <a:spcPts val="0"/>
              </a:spcAft>
              <a:defRPr/>
            </a:pPr>
            <a:r>
              <a:rPr lang="pt-BR" sz="2400" dirty="0">
                <a:solidFill>
                  <a:schemeClr val="tx1"/>
                </a:solidFill>
                <a:ea typeface="Verdana" pitchFamily="34" charset="0"/>
                <a:cs typeface="Verdana" pitchFamily="34" charset="0"/>
              </a:rPr>
              <a:t> </a:t>
            </a:r>
            <a:r>
              <a:rPr lang="pt-BR" sz="1800" dirty="0">
                <a:solidFill>
                  <a:schemeClr val="tx1"/>
                </a:solidFill>
                <a:ea typeface="Verdana" panose="020B0604030504040204" pitchFamily="34" charset="0"/>
              </a:rPr>
              <a:t>Art. 1</a:t>
            </a:r>
            <a:r>
              <a:rPr lang="pt-BR" sz="1800" u="sng" baseline="30000" dirty="0">
                <a:solidFill>
                  <a:schemeClr val="tx1"/>
                </a:solidFill>
                <a:ea typeface="Verdana" panose="020B0604030504040204" pitchFamily="34" charset="0"/>
              </a:rPr>
              <a:t>o</a:t>
            </a:r>
            <a:r>
              <a:rPr lang="pt-BR" sz="1800" dirty="0">
                <a:solidFill>
                  <a:schemeClr val="tx1"/>
                </a:solidFill>
                <a:ea typeface="Verdana" panose="020B0604030504040204" pitchFamily="34" charset="0"/>
              </a:rPr>
              <a:t>  Esta Lei Complementar fixa normas, nos termos dos </a:t>
            </a:r>
            <a:r>
              <a:rPr lang="pt-BR" sz="1800" dirty="0">
                <a:solidFill>
                  <a:schemeClr val="tx1"/>
                </a:solidFill>
                <a:ea typeface="Verdana" panose="020B0604030504040204" pitchFamily="34" charset="0"/>
                <a:hlinkClick r:id="rId3">
                  <a:extLst>
                    <a:ext uri="{A12FA001-AC4F-418D-AE19-62706E023703}">
                      <ahyp:hlinkClr xmlns:ahyp="http://schemas.microsoft.com/office/drawing/2018/hyperlinkcolor" val="tx"/>
                    </a:ext>
                  </a:extLst>
                </a:hlinkClick>
              </a:rPr>
              <a:t>incisos III</a:t>
            </a:r>
            <a:r>
              <a:rPr lang="pt-BR" sz="1800" dirty="0">
                <a:solidFill>
                  <a:schemeClr val="tx1"/>
                </a:solidFill>
                <a:ea typeface="Verdana" panose="020B0604030504040204" pitchFamily="34" charset="0"/>
              </a:rPr>
              <a:t>,</a:t>
            </a:r>
            <a:r>
              <a:rPr lang="pt-BR" sz="1800" dirty="0">
                <a:solidFill>
                  <a:schemeClr val="tx1"/>
                </a:solidFill>
                <a:ea typeface="Verdana" panose="020B0604030504040204" pitchFamily="34" charset="0"/>
                <a:hlinkClick r:id="rId4">
                  <a:extLst>
                    <a:ext uri="{A12FA001-AC4F-418D-AE19-62706E023703}">
                      <ahyp:hlinkClr xmlns:ahyp="http://schemas.microsoft.com/office/drawing/2018/hyperlinkcolor" val="tx"/>
                    </a:ext>
                  </a:extLst>
                </a:hlinkClick>
              </a:rPr>
              <a:t> VI</a:t>
            </a:r>
            <a:r>
              <a:rPr lang="pt-BR" sz="1800" dirty="0">
                <a:solidFill>
                  <a:schemeClr val="tx1"/>
                </a:solidFill>
                <a:ea typeface="Verdana" panose="020B0604030504040204" pitchFamily="34" charset="0"/>
              </a:rPr>
              <a:t> e</a:t>
            </a:r>
            <a:r>
              <a:rPr lang="pt-BR" sz="1800" dirty="0">
                <a:solidFill>
                  <a:schemeClr val="tx1"/>
                </a:solidFill>
                <a:ea typeface="Verdana" panose="020B0604030504040204" pitchFamily="34" charset="0"/>
                <a:hlinkClick r:id="rId5">
                  <a:extLst>
                    <a:ext uri="{A12FA001-AC4F-418D-AE19-62706E023703}">
                      <ahyp:hlinkClr xmlns:ahyp="http://schemas.microsoft.com/office/drawing/2018/hyperlinkcolor" val="tx"/>
                    </a:ext>
                  </a:extLst>
                </a:hlinkClick>
              </a:rPr>
              <a:t> VII do caput</a:t>
            </a:r>
            <a:r>
              <a:rPr lang="pt-BR" sz="1800" i="1" dirty="0">
                <a:solidFill>
                  <a:schemeClr val="tx1"/>
                </a:solidFill>
                <a:ea typeface="Verdana" panose="020B0604030504040204" pitchFamily="34" charset="0"/>
              </a:rPr>
              <a:t> </a:t>
            </a:r>
            <a:r>
              <a:rPr lang="pt-BR" sz="1800" dirty="0">
                <a:solidFill>
                  <a:schemeClr val="tx1"/>
                </a:solidFill>
                <a:ea typeface="Verdana" panose="020B0604030504040204" pitchFamily="34" charset="0"/>
              </a:rPr>
              <a:t>e do </a:t>
            </a:r>
            <a:r>
              <a:rPr lang="pt-BR" sz="1800" dirty="0">
                <a:solidFill>
                  <a:schemeClr val="tx1"/>
                </a:solidFill>
                <a:ea typeface="Verdana" panose="020B0604030504040204" pitchFamily="34" charset="0"/>
                <a:hlinkClick r:id="rId6">
                  <a:extLst>
                    <a:ext uri="{A12FA001-AC4F-418D-AE19-62706E023703}">
                      <ahyp:hlinkClr xmlns:ahyp="http://schemas.microsoft.com/office/drawing/2018/hyperlinkcolor" val="tx"/>
                    </a:ext>
                  </a:extLst>
                </a:hlinkClick>
              </a:rPr>
              <a:t>parágrafo único do art. 23 da Constituição Federal</a:t>
            </a:r>
            <a:r>
              <a:rPr lang="pt-BR" sz="1800" dirty="0">
                <a:solidFill>
                  <a:schemeClr val="tx1"/>
                </a:solidFill>
                <a:ea typeface="Verdana" panose="020B0604030504040204" pitchFamily="34" charset="0"/>
              </a:rPr>
              <a:t>, </a:t>
            </a:r>
            <a:r>
              <a:rPr lang="pt-BR" sz="1800" b="1" dirty="0">
                <a:solidFill>
                  <a:schemeClr val="tx1"/>
                </a:solidFill>
                <a:highlight>
                  <a:srgbClr val="C7FF97"/>
                </a:highlight>
                <a:ea typeface="Verdana" panose="020B0604030504040204" pitchFamily="34" charset="0"/>
              </a:rPr>
              <a:t>para a cooperação entre a União, os Estados, o Distrito Federal e os Municípios nas ações administrativas decorrentes do exercício da competência comum </a:t>
            </a:r>
            <a:r>
              <a:rPr lang="pt-BR" sz="1800" dirty="0">
                <a:solidFill>
                  <a:schemeClr val="tx1"/>
                </a:solidFill>
                <a:ea typeface="Verdana" panose="020B0604030504040204" pitchFamily="34" charset="0"/>
              </a:rPr>
              <a:t>relativas à proteção das paisagens naturais notáveis, à proteção do meio ambiente, ao combate à poluição em qualquer de suas formas e à preservação das florestas, da fauna e da flora. </a:t>
            </a:r>
            <a:endParaRPr lang="pt-BR" sz="2000" dirty="0">
              <a:solidFill>
                <a:schemeClr val="tx1"/>
              </a:solidFill>
            </a:endParaRPr>
          </a:p>
        </p:txBody>
      </p:sp>
      <p:pic>
        <p:nvPicPr>
          <p:cNvPr id="2" name="Picture 2">
            <a:extLst>
              <a:ext uri="{FF2B5EF4-FFF2-40B4-BE49-F238E27FC236}">
                <a16:creationId xmlns:a16="http://schemas.microsoft.com/office/drawing/2014/main" id="{B0171472-7829-553F-F42D-D85E9F02C6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2274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86327" y="1701826"/>
            <a:ext cx="10557163" cy="5113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eaLnBrk="1" fontAlgn="auto" hangingPunct="1">
              <a:lnSpc>
                <a:spcPct val="150000"/>
              </a:lnSpc>
              <a:spcBef>
                <a:spcPts val="0"/>
              </a:spcBef>
              <a:spcAft>
                <a:spcPts val="0"/>
              </a:spcAft>
              <a:defRPr/>
            </a:pPr>
            <a:r>
              <a:rPr lang="pt-BR" sz="2000" dirty="0">
                <a:solidFill>
                  <a:schemeClr val="tx1"/>
                </a:solidFill>
              </a:rPr>
              <a:t>Art. 2º  Para os fins desta Lei Complementar, consideram-se: </a:t>
            </a:r>
          </a:p>
          <a:p>
            <a:pPr algn="just" eaLnBrk="1" fontAlgn="auto" hangingPunct="1">
              <a:lnSpc>
                <a:spcPct val="150000"/>
              </a:lnSpc>
              <a:spcBef>
                <a:spcPts val="0"/>
              </a:spcBef>
              <a:spcAft>
                <a:spcPts val="0"/>
              </a:spcAft>
              <a:defRPr/>
            </a:pPr>
            <a:r>
              <a:rPr lang="pt-BR" sz="2000" b="1" dirty="0">
                <a:solidFill>
                  <a:schemeClr val="tx1"/>
                </a:solidFill>
              </a:rPr>
              <a:t>I - licenciamento ambiental: </a:t>
            </a:r>
            <a:r>
              <a:rPr lang="pt-BR" sz="2000" dirty="0">
                <a:solidFill>
                  <a:schemeClr val="tx1"/>
                </a:solidFill>
              </a:rPr>
              <a:t>o procedimento administrativo destinado a licenciar atividades ou empreendimentos utilizadores de recursos ambientais, efetiva ou potencialmente poluidores ou capazes, sob qualquer forma, de causar degradação ambiental;</a:t>
            </a:r>
          </a:p>
          <a:p>
            <a:pPr algn="just" eaLnBrk="1" fontAlgn="auto" hangingPunct="1">
              <a:lnSpc>
                <a:spcPct val="150000"/>
              </a:lnSpc>
              <a:spcBef>
                <a:spcPts val="0"/>
              </a:spcBef>
              <a:spcAft>
                <a:spcPts val="0"/>
              </a:spcAft>
              <a:defRPr/>
            </a:pPr>
            <a:r>
              <a:rPr lang="pt-BR" sz="2000" dirty="0">
                <a:solidFill>
                  <a:schemeClr val="tx1"/>
                </a:solidFill>
              </a:rPr>
              <a:t> </a:t>
            </a:r>
          </a:p>
          <a:p>
            <a:pPr algn="just" eaLnBrk="1" fontAlgn="auto" hangingPunct="1">
              <a:lnSpc>
                <a:spcPct val="150000"/>
              </a:lnSpc>
              <a:spcBef>
                <a:spcPts val="0"/>
              </a:spcBef>
              <a:spcAft>
                <a:spcPts val="0"/>
              </a:spcAft>
              <a:defRPr/>
            </a:pPr>
            <a:r>
              <a:rPr lang="pt-BR" sz="2000" dirty="0">
                <a:solidFill>
                  <a:schemeClr val="tx1"/>
                </a:solidFill>
              </a:rPr>
              <a:t>II - </a:t>
            </a:r>
            <a:r>
              <a:rPr lang="pt-BR" sz="2000" b="1" dirty="0">
                <a:solidFill>
                  <a:schemeClr val="tx1"/>
                </a:solidFill>
                <a:highlight>
                  <a:srgbClr val="00FF00"/>
                </a:highlight>
              </a:rPr>
              <a:t>atuação supletiva</a:t>
            </a:r>
            <a:r>
              <a:rPr lang="pt-BR" sz="2000" dirty="0">
                <a:solidFill>
                  <a:schemeClr val="tx1"/>
                </a:solidFill>
              </a:rPr>
              <a:t>: ação do ente da Federação que se </a:t>
            </a:r>
            <a:r>
              <a:rPr lang="pt-BR" sz="2000" dirty="0">
                <a:solidFill>
                  <a:schemeClr val="tx1"/>
                </a:solidFill>
                <a:highlight>
                  <a:srgbClr val="00FF00"/>
                </a:highlight>
              </a:rPr>
              <a:t>substitui ao ente federativo originariamente detentor das atribuições</a:t>
            </a:r>
            <a:r>
              <a:rPr lang="pt-BR" sz="2000" dirty="0">
                <a:solidFill>
                  <a:schemeClr val="tx1"/>
                </a:solidFill>
              </a:rPr>
              <a:t>, nas hipóteses definidas nesta Lei Complementar; </a:t>
            </a:r>
          </a:p>
          <a:p>
            <a:pPr algn="just" eaLnBrk="1" fontAlgn="auto" hangingPunct="1">
              <a:lnSpc>
                <a:spcPct val="150000"/>
              </a:lnSpc>
              <a:spcBef>
                <a:spcPts val="0"/>
              </a:spcBef>
              <a:spcAft>
                <a:spcPts val="0"/>
              </a:spcAft>
              <a:defRPr/>
            </a:pPr>
            <a:endParaRPr lang="pt-BR" sz="2000" dirty="0">
              <a:solidFill>
                <a:schemeClr val="tx1"/>
              </a:solidFill>
            </a:endParaRPr>
          </a:p>
          <a:p>
            <a:pPr algn="just" eaLnBrk="1" fontAlgn="auto" hangingPunct="1">
              <a:lnSpc>
                <a:spcPct val="150000"/>
              </a:lnSpc>
              <a:spcBef>
                <a:spcPts val="0"/>
              </a:spcBef>
              <a:spcAft>
                <a:spcPts val="0"/>
              </a:spcAft>
              <a:defRPr/>
            </a:pPr>
            <a:r>
              <a:rPr lang="pt-BR" sz="2000" dirty="0">
                <a:solidFill>
                  <a:schemeClr val="tx1"/>
                </a:solidFill>
              </a:rPr>
              <a:t>III - </a:t>
            </a:r>
            <a:r>
              <a:rPr lang="pt-BR" sz="2000" b="1" dirty="0">
                <a:solidFill>
                  <a:schemeClr val="tx1"/>
                </a:solidFill>
                <a:highlight>
                  <a:srgbClr val="00FF00"/>
                </a:highlight>
              </a:rPr>
              <a:t>atuação subsidiária</a:t>
            </a:r>
            <a:r>
              <a:rPr lang="pt-BR" sz="2000" dirty="0">
                <a:solidFill>
                  <a:schemeClr val="tx1"/>
                </a:solidFill>
              </a:rPr>
              <a:t>: ação do ente da Federação que visa </a:t>
            </a:r>
            <a:r>
              <a:rPr lang="pt-BR" sz="2000" u="sng" dirty="0">
                <a:solidFill>
                  <a:schemeClr val="tx1"/>
                </a:solidFill>
              </a:rPr>
              <a:t>a auxiliar no desempenho das atribuições decorrentes das competências comuns</a:t>
            </a:r>
            <a:r>
              <a:rPr lang="pt-BR" sz="2000" dirty="0">
                <a:solidFill>
                  <a:schemeClr val="tx1"/>
                </a:solidFill>
              </a:rPr>
              <a:t>, quando solicitado pelo ente federativo originariamente detentor das atribuições definidas nesta Lei Complementar. </a:t>
            </a:r>
          </a:p>
        </p:txBody>
      </p:sp>
      <p:pic>
        <p:nvPicPr>
          <p:cNvPr id="2" name="Picture 2">
            <a:extLst>
              <a:ext uri="{FF2B5EF4-FFF2-40B4-BE49-F238E27FC236}">
                <a16:creationId xmlns:a16="http://schemas.microsoft.com/office/drawing/2014/main" id="{D4BD9188-DEF0-D3CC-EA32-70981BA49F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4695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67854" y="1523526"/>
            <a:ext cx="10557163" cy="5334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defRPr/>
            </a:pPr>
            <a:r>
              <a:rPr lang="pt-BR" sz="2000" dirty="0">
                <a:solidFill>
                  <a:srgbClr val="000000"/>
                </a:solidFill>
                <a:ea typeface="Verdana" panose="020B0604030504040204" pitchFamily="34" charset="0"/>
              </a:rPr>
              <a:t>DOS INSTRUMENTOS DE COOPERAÇÃO </a:t>
            </a:r>
            <a:endParaRPr lang="pt-BR" sz="1400" dirty="0">
              <a:solidFill>
                <a:srgbClr val="000000"/>
              </a:solidFill>
              <a:ea typeface="Verdana" panose="020B0604030504040204" pitchFamily="34" charset="0"/>
            </a:endParaRPr>
          </a:p>
          <a:p>
            <a:pPr algn="just">
              <a:lnSpc>
                <a:spcPct val="150000"/>
              </a:lnSpc>
              <a:defRPr/>
            </a:pPr>
            <a:r>
              <a:rPr lang="pt-BR" sz="1800" dirty="0">
                <a:solidFill>
                  <a:srgbClr val="000000"/>
                </a:solidFill>
                <a:ea typeface="Verdana" panose="020B0604030504040204" pitchFamily="34" charset="0"/>
              </a:rPr>
              <a:t>Art. 4</a:t>
            </a:r>
            <a:r>
              <a:rPr lang="pt-BR" sz="1800" u="sng" baseline="30000" dirty="0">
                <a:solidFill>
                  <a:srgbClr val="000000"/>
                </a:solidFill>
                <a:ea typeface="Verdana" panose="020B0604030504040204" pitchFamily="34" charset="0"/>
              </a:rPr>
              <a:t>o</a:t>
            </a:r>
            <a:r>
              <a:rPr lang="pt-BR" sz="1800" dirty="0">
                <a:solidFill>
                  <a:srgbClr val="000000"/>
                </a:solidFill>
                <a:ea typeface="Verdana" panose="020B0604030504040204" pitchFamily="34" charset="0"/>
              </a:rPr>
              <a:t>  Os entes federativos podem valer-se, entre outros, dos seguintes </a:t>
            </a:r>
            <a:r>
              <a:rPr lang="pt-BR" sz="1800" b="1" dirty="0">
                <a:solidFill>
                  <a:srgbClr val="000000"/>
                </a:solidFill>
                <a:ea typeface="Verdana" panose="020B0604030504040204" pitchFamily="34" charset="0"/>
              </a:rPr>
              <a:t>instrumentos de cooperação institucional</a:t>
            </a:r>
            <a:r>
              <a:rPr lang="pt-BR" sz="1800" dirty="0">
                <a:solidFill>
                  <a:srgbClr val="000000"/>
                </a:solidFill>
                <a:ea typeface="Verdana" panose="020B0604030504040204" pitchFamily="34" charset="0"/>
              </a:rPr>
              <a:t>: </a:t>
            </a:r>
          </a:p>
          <a:p>
            <a:pPr algn="just">
              <a:lnSpc>
                <a:spcPct val="150000"/>
              </a:lnSpc>
              <a:defRPr/>
            </a:pPr>
            <a:r>
              <a:rPr lang="pt-BR" sz="1800" dirty="0">
                <a:solidFill>
                  <a:srgbClr val="000000"/>
                </a:solidFill>
                <a:ea typeface="Verdana" panose="020B0604030504040204" pitchFamily="34" charset="0"/>
              </a:rPr>
              <a:t>I - </a:t>
            </a:r>
            <a:r>
              <a:rPr lang="pt-BR" sz="1800" b="1" dirty="0">
                <a:solidFill>
                  <a:srgbClr val="000000"/>
                </a:solidFill>
                <a:highlight>
                  <a:srgbClr val="00FF00"/>
                </a:highlight>
                <a:ea typeface="Verdana" panose="020B0604030504040204" pitchFamily="34" charset="0"/>
              </a:rPr>
              <a:t>consórcios públicos, nos termos da legislação em vigor; </a:t>
            </a:r>
          </a:p>
          <a:p>
            <a:pPr algn="just">
              <a:lnSpc>
                <a:spcPct val="150000"/>
              </a:lnSpc>
              <a:defRPr/>
            </a:pPr>
            <a:r>
              <a:rPr lang="pt-BR" sz="1800" dirty="0">
                <a:solidFill>
                  <a:srgbClr val="000000"/>
                </a:solidFill>
                <a:ea typeface="Verdana" panose="020B0604030504040204" pitchFamily="34" charset="0"/>
              </a:rPr>
              <a:t>II - </a:t>
            </a:r>
            <a:r>
              <a:rPr lang="pt-BR" sz="1800" b="1" dirty="0">
                <a:solidFill>
                  <a:srgbClr val="000000"/>
                </a:solidFill>
                <a:ea typeface="Verdana" panose="020B0604030504040204" pitchFamily="34" charset="0"/>
              </a:rPr>
              <a:t>convênios, acordos de cooperação técnica e outros instrumentos similares </a:t>
            </a:r>
            <a:r>
              <a:rPr lang="pt-BR" sz="1800" dirty="0">
                <a:solidFill>
                  <a:srgbClr val="000000"/>
                </a:solidFill>
                <a:ea typeface="Verdana" panose="020B0604030504040204" pitchFamily="34" charset="0"/>
              </a:rPr>
              <a:t>com órgãos e entidades do Poder Público, respeitado o</a:t>
            </a:r>
            <a:r>
              <a:rPr lang="pt-BR" sz="1800" dirty="0">
                <a:solidFill>
                  <a:schemeClr val="tx1"/>
                </a:solidFill>
                <a:ea typeface="Verdana" panose="020B0604030504040204" pitchFamily="34" charset="0"/>
              </a:rPr>
              <a:t> </a:t>
            </a:r>
            <a:r>
              <a:rPr lang="pt-BR" sz="1800" dirty="0">
                <a:solidFill>
                  <a:schemeClr val="tx1"/>
                </a:solidFill>
                <a:ea typeface="Verdana" panose="020B0604030504040204" pitchFamily="34" charset="0"/>
                <a:hlinkClick r:id="rId3">
                  <a:extLst>
                    <a:ext uri="{A12FA001-AC4F-418D-AE19-62706E023703}">
                      <ahyp:hlinkClr xmlns:ahyp="http://schemas.microsoft.com/office/drawing/2018/hyperlinkcolor" val="tx"/>
                    </a:ext>
                  </a:extLst>
                </a:hlinkClick>
              </a:rPr>
              <a:t>art. 241 da Constituição Federal</a:t>
            </a:r>
            <a:r>
              <a:rPr lang="pt-BR" sz="1800" dirty="0">
                <a:solidFill>
                  <a:schemeClr val="tx1"/>
                </a:solidFill>
                <a:ea typeface="Verdana" panose="020B0604030504040204" pitchFamily="34" charset="0"/>
              </a:rPr>
              <a:t>; </a:t>
            </a:r>
          </a:p>
          <a:p>
            <a:pPr algn="just">
              <a:lnSpc>
                <a:spcPct val="150000"/>
              </a:lnSpc>
              <a:defRPr/>
            </a:pPr>
            <a:r>
              <a:rPr lang="pt-BR" sz="1800" dirty="0">
                <a:solidFill>
                  <a:srgbClr val="000000"/>
                </a:solidFill>
                <a:ea typeface="Verdana" panose="020B0604030504040204" pitchFamily="34" charset="0"/>
              </a:rPr>
              <a:t>III - Comissão Tripartite Nacional, Comissões Tripartites Estaduais e Comissão Bipartite do Distrito Federal; </a:t>
            </a:r>
          </a:p>
          <a:p>
            <a:pPr algn="just">
              <a:lnSpc>
                <a:spcPct val="150000"/>
              </a:lnSpc>
              <a:defRPr/>
            </a:pPr>
            <a:r>
              <a:rPr lang="pt-BR" sz="1800" dirty="0">
                <a:solidFill>
                  <a:srgbClr val="000000"/>
                </a:solidFill>
                <a:ea typeface="Verdana" panose="020B0604030504040204" pitchFamily="34" charset="0"/>
              </a:rPr>
              <a:t>IV - fundos públicos e privados e outros instrumentos econômicos; </a:t>
            </a:r>
          </a:p>
          <a:p>
            <a:pPr algn="just">
              <a:lnSpc>
                <a:spcPct val="150000"/>
              </a:lnSpc>
              <a:defRPr/>
            </a:pPr>
            <a:r>
              <a:rPr lang="pt-BR" sz="1800" b="1" dirty="0">
                <a:solidFill>
                  <a:srgbClr val="000000"/>
                </a:solidFill>
                <a:ea typeface="Verdana" panose="020B0604030504040204" pitchFamily="34" charset="0"/>
              </a:rPr>
              <a:t>V - delegação de atribuições de um ente federativo </a:t>
            </a:r>
            <a:r>
              <a:rPr lang="pt-BR" sz="1800" dirty="0">
                <a:solidFill>
                  <a:srgbClr val="000000"/>
                </a:solidFill>
                <a:ea typeface="Verdana" panose="020B0604030504040204" pitchFamily="34" charset="0"/>
              </a:rPr>
              <a:t>a outro, respeitados os requisitos previstos nesta Lei Complementar; </a:t>
            </a:r>
          </a:p>
          <a:p>
            <a:pPr algn="just">
              <a:lnSpc>
                <a:spcPct val="150000"/>
              </a:lnSpc>
              <a:defRPr/>
            </a:pPr>
            <a:r>
              <a:rPr lang="pt-BR" sz="1800" b="1" dirty="0">
                <a:solidFill>
                  <a:srgbClr val="000000"/>
                </a:solidFill>
                <a:ea typeface="Verdana" panose="020B0604030504040204" pitchFamily="34" charset="0"/>
              </a:rPr>
              <a:t>VI - delegação da execução de ações administrativas de um ente federativo a outro</a:t>
            </a:r>
            <a:r>
              <a:rPr lang="pt-BR" sz="1800" dirty="0">
                <a:solidFill>
                  <a:srgbClr val="000000"/>
                </a:solidFill>
                <a:ea typeface="Verdana" panose="020B0604030504040204" pitchFamily="34" charset="0"/>
              </a:rPr>
              <a:t>, respeitados os requisitos previstos nesta Lei Complementar. </a:t>
            </a:r>
          </a:p>
        </p:txBody>
      </p:sp>
      <p:pic>
        <p:nvPicPr>
          <p:cNvPr id="2" name="Picture 2">
            <a:extLst>
              <a:ext uri="{FF2B5EF4-FFF2-40B4-BE49-F238E27FC236}">
                <a16:creationId xmlns:a16="http://schemas.microsoft.com/office/drawing/2014/main" id="{DECFDAB5-DAA9-BD64-88D5-340EECCE93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7489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86327" y="1701826"/>
            <a:ext cx="10846703" cy="4559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defRPr/>
            </a:pPr>
            <a:r>
              <a:rPr lang="pt-BR" sz="2000" dirty="0">
                <a:solidFill>
                  <a:srgbClr val="000000"/>
                </a:solidFill>
                <a:ea typeface="Verdana" panose="020B0604030504040204" pitchFamily="34" charset="0"/>
              </a:rPr>
              <a:t>DOS INSTRUMENTOS DE COOPERAÇÃO </a:t>
            </a:r>
          </a:p>
          <a:p>
            <a:pPr algn="ctr">
              <a:defRPr/>
            </a:pPr>
            <a:endParaRPr lang="pt-BR" sz="2000" dirty="0">
              <a:solidFill>
                <a:srgbClr val="000000"/>
              </a:solidFill>
              <a:ea typeface="Verdana" panose="020B0604030504040204" pitchFamily="34" charset="0"/>
            </a:endParaRPr>
          </a:p>
          <a:p>
            <a:pPr algn="ctr">
              <a:defRPr/>
            </a:pPr>
            <a:endParaRPr lang="pt-BR" sz="1400" dirty="0">
              <a:solidFill>
                <a:srgbClr val="000000"/>
              </a:solidFill>
              <a:ea typeface="Verdana" panose="020B0604030504040204" pitchFamily="34" charset="0"/>
            </a:endParaRPr>
          </a:p>
          <a:p>
            <a:pPr algn="just">
              <a:lnSpc>
                <a:spcPct val="150000"/>
              </a:lnSpc>
              <a:defRPr/>
            </a:pPr>
            <a:r>
              <a:rPr lang="pt-BR" sz="2000" dirty="0">
                <a:solidFill>
                  <a:schemeClr val="tx1"/>
                </a:solidFill>
                <a:ea typeface="Verdana" panose="020B0604030504040204" pitchFamily="34" charset="0"/>
              </a:rPr>
              <a:t>Art. 5º  </a:t>
            </a:r>
            <a:r>
              <a:rPr lang="pt-BR" sz="2000" dirty="0">
                <a:solidFill>
                  <a:schemeClr val="tx1"/>
                </a:solidFill>
                <a:highlight>
                  <a:srgbClr val="C7FF97"/>
                </a:highlight>
                <a:ea typeface="Verdana" panose="020B0604030504040204" pitchFamily="34" charset="0"/>
              </a:rPr>
              <a:t>O ente federativo poderá delegar, mediante convênio, a execução de ações administrativas a ele atribuídas nesta Lei Complementar, desde que o ente destinatário da delegação disponha de </a:t>
            </a:r>
            <a:r>
              <a:rPr lang="pt-BR" sz="2000" b="1" dirty="0">
                <a:solidFill>
                  <a:schemeClr val="tx1"/>
                </a:solidFill>
                <a:highlight>
                  <a:srgbClr val="C7FF97"/>
                </a:highlight>
                <a:ea typeface="Verdana" panose="020B0604030504040204" pitchFamily="34" charset="0"/>
              </a:rPr>
              <a:t>órgão ambiental capacitado a executar as ações administrativas a serem delegadas e de conselho de meio ambiente. </a:t>
            </a:r>
          </a:p>
          <a:p>
            <a:pPr algn="just">
              <a:lnSpc>
                <a:spcPct val="150000"/>
              </a:lnSpc>
              <a:defRPr/>
            </a:pPr>
            <a:endParaRPr lang="pt-BR" sz="2000" dirty="0">
              <a:solidFill>
                <a:schemeClr val="tx1"/>
              </a:solidFill>
              <a:ea typeface="Verdana" panose="020B0604030504040204" pitchFamily="34" charset="0"/>
            </a:endParaRPr>
          </a:p>
          <a:p>
            <a:pPr algn="just">
              <a:lnSpc>
                <a:spcPct val="150000"/>
              </a:lnSpc>
              <a:defRPr/>
            </a:pPr>
            <a:r>
              <a:rPr lang="pt-BR" sz="2000" dirty="0">
                <a:solidFill>
                  <a:schemeClr val="tx1"/>
                </a:solidFill>
                <a:ea typeface="Verdana" panose="020B0604030504040204" pitchFamily="34" charset="0"/>
              </a:rPr>
              <a:t>Parágrafo único.  </a:t>
            </a:r>
            <a:r>
              <a:rPr lang="pt-BR" sz="2000" b="1" dirty="0">
                <a:solidFill>
                  <a:schemeClr val="tx1"/>
                </a:solidFill>
                <a:highlight>
                  <a:srgbClr val="00FF00"/>
                </a:highlight>
                <a:ea typeface="Verdana" panose="020B0604030504040204" pitchFamily="34" charset="0"/>
              </a:rPr>
              <a:t>Considera-se órgão ambiental capacitado, para os efeitos do disposto no caput, aquele que possui técnicos próprios ou em consórcio, devidamente habilitados e em número compatível com a demanda das ações administrativas a serem delegadas.</a:t>
            </a:r>
            <a:r>
              <a:rPr lang="pt-BR" sz="2000" b="1" dirty="0">
                <a:solidFill>
                  <a:srgbClr val="FF0000"/>
                </a:solidFill>
                <a:highlight>
                  <a:srgbClr val="00FF00"/>
                </a:highlight>
                <a:ea typeface="Verdana" panose="020B0604030504040204" pitchFamily="34" charset="0"/>
              </a:rPr>
              <a:t> </a:t>
            </a:r>
            <a:endParaRPr lang="pt-BR" sz="2000" dirty="0">
              <a:solidFill>
                <a:schemeClr val="tx1"/>
              </a:solidFill>
              <a:highlight>
                <a:srgbClr val="00FF00"/>
              </a:highlight>
            </a:endParaRPr>
          </a:p>
        </p:txBody>
      </p:sp>
      <p:pic>
        <p:nvPicPr>
          <p:cNvPr id="2" name="Picture 2">
            <a:extLst>
              <a:ext uri="{FF2B5EF4-FFF2-40B4-BE49-F238E27FC236}">
                <a16:creationId xmlns:a16="http://schemas.microsoft.com/office/drawing/2014/main" id="{2203A00C-AB8C-A20B-F5DC-710ED87DC5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3906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pic>
        <p:nvPicPr>
          <p:cNvPr id="6" name="Picture 2">
            <a:extLst>
              <a:ext uri="{FF2B5EF4-FFF2-40B4-BE49-F238E27FC236}">
                <a16:creationId xmlns:a16="http://schemas.microsoft.com/office/drawing/2014/main" id="{03F5B5C4-7DEF-B597-2389-7153C13F5F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Interface gráfica do usuário&#10;&#10;Descrição gerada automaticamente com confiança média">
            <a:extLst>
              <a:ext uri="{FF2B5EF4-FFF2-40B4-BE49-F238E27FC236}">
                <a16:creationId xmlns:a16="http://schemas.microsoft.com/office/drawing/2014/main" id="{CB337A0A-01A6-B049-6D4F-E3D90B9E899F}"/>
              </a:ext>
            </a:extLst>
          </p:cNvPr>
          <p:cNvPicPr>
            <a:picLocks noChangeAspect="1"/>
          </p:cNvPicPr>
          <p:nvPr/>
        </p:nvPicPr>
        <p:blipFill rotWithShape="1">
          <a:blip r:embed="rId5">
            <a:extLst>
              <a:ext uri="{28A0092B-C50C-407E-A947-70E740481C1C}">
                <a14:useLocalDpi xmlns:a14="http://schemas.microsoft.com/office/drawing/2010/main" val="0"/>
              </a:ext>
            </a:extLst>
          </a:blip>
          <a:srcRect t="37409" b="28611"/>
          <a:stretch/>
        </p:blipFill>
        <p:spPr>
          <a:xfrm>
            <a:off x="697495" y="1866901"/>
            <a:ext cx="10302153" cy="4951034"/>
          </a:xfrm>
          <a:prstGeom prst="rect">
            <a:avLst/>
          </a:prstGeom>
        </p:spPr>
      </p:pic>
      <p:pic>
        <p:nvPicPr>
          <p:cNvPr id="8" name="Imagem 7" descr="Interface gráfica do usuário&#10;&#10;Descrição gerada automaticamente com confiança média">
            <a:extLst>
              <a:ext uri="{FF2B5EF4-FFF2-40B4-BE49-F238E27FC236}">
                <a16:creationId xmlns:a16="http://schemas.microsoft.com/office/drawing/2014/main" id="{CEAEA0E0-0871-68A8-D6C5-2571FCC059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99" t="73053" r="13856" b="6670"/>
          <a:stretch/>
        </p:blipFill>
        <p:spPr>
          <a:xfrm>
            <a:off x="8020049" y="0"/>
            <a:ext cx="4170257" cy="1602257"/>
          </a:xfrm>
          <a:prstGeom prst="rect">
            <a:avLst/>
          </a:prstGeom>
        </p:spPr>
      </p:pic>
    </p:spTree>
    <p:extLst>
      <p:ext uri="{BB962C8B-B14F-4D97-AF65-F5344CB8AC3E}">
        <p14:creationId xmlns:p14="http://schemas.microsoft.com/office/powerpoint/2010/main" val="24147404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67854" y="1523526"/>
            <a:ext cx="10557163" cy="53245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Art. 7</a:t>
            </a:r>
            <a:r>
              <a:rPr lang="pt-BR" sz="2000" u="sng" baseline="30000" dirty="0">
                <a:solidFill>
                  <a:schemeClr val="tx1"/>
                </a:solidFill>
                <a:ea typeface="Verdana" pitchFamily="34" charset="0"/>
                <a:cs typeface="Verdana" pitchFamily="34" charset="0"/>
              </a:rPr>
              <a:t>o</a:t>
            </a:r>
            <a:r>
              <a:rPr lang="pt-BR" sz="2000" dirty="0">
                <a:solidFill>
                  <a:schemeClr val="tx1"/>
                </a:solidFill>
                <a:ea typeface="Verdana" pitchFamily="34" charset="0"/>
                <a:cs typeface="Verdana" pitchFamily="34" charset="0"/>
              </a:rPr>
              <a:t> </a:t>
            </a:r>
            <a:r>
              <a:rPr lang="pt-BR" sz="2000" dirty="0">
                <a:solidFill>
                  <a:schemeClr val="tx1"/>
                </a:solidFill>
                <a:highlight>
                  <a:srgbClr val="C7FF97"/>
                </a:highlight>
                <a:ea typeface="Verdana" pitchFamily="34" charset="0"/>
                <a:cs typeface="Verdana" pitchFamily="34" charset="0"/>
              </a:rPr>
              <a:t>São ações administrativas da União</a:t>
            </a:r>
          </a:p>
          <a:p>
            <a:pPr algn="just" eaLnBrk="1" fontAlgn="auto" hangingPunct="1">
              <a:spcBef>
                <a:spcPts val="0"/>
              </a:spcBef>
              <a:spcAft>
                <a:spcPts val="0"/>
              </a:spcAft>
              <a:defRPr/>
            </a:pPr>
            <a:endParaRPr lang="pt-BR" sz="2000"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XIII - exercer o controle e fiscalizar as atividades e empreendimentos cuja atribuição para licenciar ou autorizar, ambientalmente, for cometida à União; </a:t>
            </a:r>
          </a:p>
          <a:p>
            <a:pPr algn="just" eaLnBrk="1" fontAlgn="auto" hangingPunct="1">
              <a:spcBef>
                <a:spcPts val="0"/>
              </a:spcBef>
              <a:spcAft>
                <a:spcPts val="0"/>
              </a:spcAft>
              <a:defRPr/>
            </a:pPr>
            <a:endParaRPr lang="pt-BR" sz="2000"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XIV - </a:t>
            </a:r>
            <a:r>
              <a:rPr lang="pt-BR" sz="2000" dirty="0">
                <a:solidFill>
                  <a:schemeClr val="tx1"/>
                </a:solidFill>
                <a:highlight>
                  <a:srgbClr val="C7FF97"/>
                </a:highlight>
                <a:ea typeface="Verdana" pitchFamily="34" charset="0"/>
                <a:cs typeface="Verdana" pitchFamily="34" charset="0"/>
              </a:rPr>
              <a:t>promover o licenciamento ambiental de empreendimentos e atividades:</a:t>
            </a:r>
            <a:r>
              <a:rPr lang="pt-BR" sz="2000" dirty="0">
                <a:solidFill>
                  <a:schemeClr val="tx1"/>
                </a:solidFill>
                <a:ea typeface="Verdana" pitchFamily="34" charset="0"/>
                <a:cs typeface="Verdana" pitchFamily="34" charset="0"/>
              </a:rPr>
              <a:t> </a:t>
            </a:r>
          </a:p>
          <a:p>
            <a:pPr algn="just" eaLnBrk="1" fontAlgn="auto" hangingPunct="1">
              <a:spcBef>
                <a:spcPts val="0"/>
              </a:spcBef>
              <a:spcAft>
                <a:spcPts val="0"/>
              </a:spcAft>
              <a:defRPr/>
            </a:pPr>
            <a:endParaRPr lang="pt-BR" sz="2000"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a) localizados ou desenvolvidos conjuntamente no Brasil e em país limítrofe; </a:t>
            </a: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b) localizados ou desenvolvidos no mar territorial, na plataforma continental ou na zona econômica exclusiva; </a:t>
            </a: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c) localizados ou desenvolvidos em terras indígenas; </a:t>
            </a: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d) localizados ou desenvolvidos em unidades de conservação instituídas pela União, exceto em Áreas de Proteção Ambiental (</a:t>
            </a:r>
            <a:r>
              <a:rPr lang="pt-BR" sz="2000" dirty="0" err="1">
                <a:solidFill>
                  <a:schemeClr val="tx1"/>
                </a:solidFill>
                <a:ea typeface="Verdana" pitchFamily="34" charset="0"/>
                <a:cs typeface="Verdana" pitchFamily="34" charset="0"/>
              </a:rPr>
              <a:t>APAs</a:t>
            </a:r>
            <a:r>
              <a:rPr lang="pt-BR" sz="2000" dirty="0">
                <a:solidFill>
                  <a:schemeClr val="tx1"/>
                </a:solidFill>
                <a:ea typeface="Verdana" pitchFamily="34" charset="0"/>
                <a:cs typeface="Verdana" pitchFamily="34" charset="0"/>
              </a:rPr>
              <a:t>); </a:t>
            </a: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e) localizados ou desenvolvidos em 2 (dois) ou mais Estados; </a:t>
            </a: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f) de caráter militar, </a:t>
            </a: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g) destinados a pesquisar, lavrar, produzir, beneficiar, transportar, armazenar e dispor material radioativo, em qualquer estágio, ou que utilizem energia nuclear </a:t>
            </a:r>
          </a:p>
        </p:txBody>
      </p:sp>
      <p:pic>
        <p:nvPicPr>
          <p:cNvPr id="2" name="Picture 2">
            <a:extLst>
              <a:ext uri="{FF2B5EF4-FFF2-40B4-BE49-F238E27FC236}">
                <a16:creationId xmlns:a16="http://schemas.microsoft.com/office/drawing/2014/main" id="{BD537F38-D3C5-B741-3556-68971761A7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1548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67854" y="1523526"/>
            <a:ext cx="10557163" cy="5421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eaLnBrk="1" fontAlgn="auto" hangingPunct="1">
              <a:spcBef>
                <a:spcPts val="0"/>
              </a:spcBef>
              <a:spcAft>
                <a:spcPts val="0"/>
              </a:spcAft>
              <a:defRPr/>
            </a:pPr>
            <a:r>
              <a:rPr lang="pt-BR" sz="2000" dirty="0">
                <a:solidFill>
                  <a:schemeClr val="tx1"/>
                </a:solidFill>
                <a:ea typeface="Verdana" pitchFamily="34" charset="0"/>
                <a:cs typeface="Verdana" pitchFamily="34" charset="0"/>
              </a:rPr>
              <a:t>Art. 7</a:t>
            </a:r>
            <a:r>
              <a:rPr lang="pt-BR" sz="2000" u="sng" baseline="30000" dirty="0">
                <a:solidFill>
                  <a:schemeClr val="tx1"/>
                </a:solidFill>
                <a:ea typeface="Verdana" pitchFamily="34" charset="0"/>
                <a:cs typeface="Verdana" pitchFamily="34" charset="0"/>
              </a:rPr>
              <a:t>o</a:t>
            </a:r>
            <a:r>
              <a:rPr lang="pt-BR" sz="2000" dirty="0">
                <a:solidFill>
                  <a:schemeClr val="tx1"/>
                </a:solidFill>
                <a:ea typeface="Verdana" pitchFamily="34" charset="0"/>
                <a:cs typeface="Verdana" pitchFamily="34" charset="0"/>
              </a:rPr>
              <a:t> São ações administrativas da União</a:t>
            </a:r>
          </a:p>
          <a:p>
            <a:pPr algn="just" eaLnBrk="1" fontAlgn="auto" hangingPunct="1">
              <a:spcBef>
                <a:spcPts val="0"/>
              </a:spcBef>
              <a:spcAft>
                <a:spcPts val="0"/>
              </a:spcAft>
              <a:defRPr/>
            </a:pPr>
            <a:endParaRPr lang="pt-BR" sz="2000" dirty="0">
              <a:solidFill>
                <a:schemeClr val="tx1"/>
              </a:solidFill>
              <a:ea typeface="Verdana" pitchFamily="34" charset="0"/>
              <a:cs typeface="Verdana" pitchFamily="34" charset="0"/>
            </a:endParaRPr>
          </a:p>
          <a:p>
            <a:pPr algn="ctr" eaLnBrk="1" fontAlgn="auto" hangingPunct="1">
              <a:spcBef>
                <a:spcPts val="0"/>
              </a:spcBef>
              <a:spcAft>
                <a:spcPts val="0"/>
              </a:spcAft>
              <a:defRPr/>
            </a:pPr>
            <a:r>
              <a:rPr lang="pt-BR" sz="2000" b="1" dirty="0">
                <a:solidFill>
                  <a:schemeClr val="tx1"/>
                </a:solidFill>
                <a:highlight>
                  <a:srgbClr val="C7FF97"/>
                </a:highlight>
                <a:ea typeface="Verdana" pitchFamily="34" charset="0"/>
                <a:cs typeface="Verdana" pitchFamily="34" charset="0"/>
              </a:rPr>
              <a:t>DECRETO N°8.437/2015</a:t>
            </a:r>
          </a:p>
          <a:p>
            <a:pPr algn="ctr" eaLnBrk="1" fontAlgn="auto" hangingPunct="1">
              <a:spcBef>
                <a:spcPts val="0"/>
              </a:spcBef>
              <a:spcAft>
                <a:spcPts val="0"/>
              </a:spcAft>
              <a:defRPr/>
            </a:pPr>
            <a:endParaRPr lang="pt-BR" sz="2000" b="1" dirty="0">
              <a:solidFill>
                <a:schemeClr val="tx1"/>
              </a:solidFill>
              <a:ea typeface="Verdana" pitchFamily="34" charset="0"/>
              <a:cs typeface="Verdana" pitchFamily="34" charset="0"/>
            </a:endParaRPr>
          </a:p>
          <a:p>
            <a:pPr algn="ctr" eaLnBrk="1" fontAlgn="auto" hangingPunct="1">
              <a:spcBef>
                <a:spcPts val="0"/>
              </a:spcBef>
              <a:spcAft>
                <a:spcPts val="0"/>
              </a:spcAft>
              <a:defRPr/>
            </a:pPr>
            <a:endParaRPr lang="pt-BR" sz="2000" b="1"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Regulamenta o disposto no art. 7</a:t>
            </a:r>
            <a:r>
              <a:rPr lang="pt-BR" sz="2000" strike="sngStrike" dirty="0">
                <a:solidFill>
                  <a:schemeClr val="tx1"/>
                </a:solidFill>
                <a:ea typeface="Verdana" pitchFamily="34" charset="0"/>
                <a:cs typeface="Verdana" pitchFamily="34" charset="0"/>
              </a:rPr>
              <a:t>º</a:t>
            </a:r>
            <a:r>
              <a:rPr lang="pt-BR" sz="2000" dirty="0">
                <a:solidFill>
                  <a:schemeClr val="tx1"/>
                </a:solidFill>
                <a:ea typeface="Verdana" pitchFamily="34" charset="0"/>
                <a:cs typeface="Verdana" pitchFamily="34" charset="0"/>
              </a:rPr>
              <a:t>, </a:t>
            </a:r>
            <a:r>
              <a:rPr lang="pt-BR" sz="2000" b="1" dirty="0">
                <a:solidFill>
                  <a:schemeClr val="tx1"/>
                </a:solidFill>
                <a:ea typeface="Verdana" pitchFamily="34" charset="0"/>
                <a:cs typeface="Verdana" pitchFamily="34" charset="0"/>
              </a:rPr>
              <a:t>caput</a:t>
            </a:r>
            <a:r>
              <a:rPr lang="pt-BR" sz="2000" dirty="0">
                <a:solidFill>
                  <a:schemeClr val="tx1"/>
                </a:solidFill>
                <a:ea typeface="Verdana" pitchFamily="34" charset="0"/>
                <a:cs typeface="Verdana" pitchFamily="34" charset="0"/>
              </a:rPr>
              <a:t>, inciso XIV, alínea “h”, e parágrafo único, da Lei Complementar n</a:t>
            </a:r>
            <a:r>
              <a:rPr lang="pt-BR" sz="2000" strike="sngStrike" dirty="0">
                <a:solidFill>
                  <a:schemeClr val="tx1"/>
                </a:solidFill>
                <a:ea typeface="Verdana" pitchFamily="34" charset="0"/>
                <a:cs typeface="Verdana" pitchFamily="34" charset="0"/>
              </a:rPr>
              <a:t>º</a:t>
            </a:r>
            <a:r>
              <a:rPr lang="pt-BR" sz="2000" dirty="0">
                <a:solidFill>
                  <a:schemeClr val="tx1"/>
                </a:solidFill>
                <a:ea typeface="Verdana" pitchFamily="34" charset="0"/>
                <a:cs typeface="Verdana" pitchFamily="34" charset="0"/>
              </a:rPr>
              <a:t> 140, de 8 de dezembro de 2011, para estabelecer as tipologias de empreendimentos e atividades cujo </a:t>
            </a:r>
            <a:r>
              <a:rPr lang="pt-BR" sz="2000" b="1" dirty="0">
                <a:solidFill>
                  <a:schemeClr val="tx1"/>
                </a:solidFill>
                <a:ea typeface="Verdana" pitchFamily="34" charset="0"/>
                <a:cs typeface="Verdana" pitchFamily="34" charset="0"/>
              </a:rPr>
              <a:t>licenciamento ambiental será de competência da União.</a:t>
            </a:r>
          </a:p>
          <a:p>
            <a:pPr algn="ctr" eaLnBrk="1" fontAlgn="auto" hangingPunct="1">
              <a:spcBef>
                <a:spcPts val="0"/>
              </a:spcBef>
              <a:spcAft>
                <a:spcPts val="0"/>
              </a:spcAft>
              <a:defRPr/>
            </a:pPr>
            <a:endParaRPr lang="pt-BR" sz="2000" b="1" dirty="0">
              <a:solidFill>
                <a:schemeClr val="tx1"/>
              </a:solidFill>
              <a:ea typeface="Verdana" pitchFamily="34" charset="0"/>
              <a:cs typeface="Verdana" pitchFamily="34" charset="0"/>
            </a:endParaRPr>
          </a:p>
          <a:p>
            <a:pPr marL="285750" indent="-285750" algn="ctr" eaLnBrk="1" fontAlgn="auto" hangingPunct="1">
              <a:lnSpc>
                <a:spcPct val="150000"/>
              </a:lnSpc>
              <a:spcBef>
                <a:spcPts val="0"/>
              </a:spcBef>
              <a:spcAft>
                <a:spcPts val="0"/>
              </a:spcAft>
              <a:buFont typeface="Courier New" pitchFamily="49" charset="0"/>
              <a:buChar char="o"/>
              <a:defRPr/>
            </a:pPr>
            <a:r>
              <a:rPr lang="pt-BR" sz="2000" dirty="0">
                <a:solidFill>
                  <a:schemeClr val="tx1"/>
                </a:solidFill>
                <a:ea typeface="Verdana" pitchFamily="34" charset="0"/>
                <a:cs typeface="Verdana" pitchFamily="34" charset="0"/>
              </a:rPr>
              <a:t>Rodovias: construção, pavimentação, recuperação</a:t>
            </a:r>
          </a:p>
          <a:p>
            <a:pPr marL="285750" indent="-285750" algn="ctr" eaLnBrk="1" fontAlgn="auto" hangingPunct="1">
              <a:lnSpc>
                <a:spcPct val="150000"/>
              </a:lnSpc>
              <a:spcBef>
                <a:spcPts val="0"/>
              </a:spcBef>
              <a:spcAft>
                <a:spcPts val="0"/>
              </a:spcAft>
              <a:buFont typeface="Courier New" pitchFamily="49" charset="0"/>
              <a:buChar char="o"/>
              <a:defRPr/>
            </a:pPr>
            <a:r>
              <a:rPr lang="pt-BR" sz="2000" dirty="0">
                <a:solidFill>
                  <a:schemeClr val="tx1"/>
                </a:solidFill>
                <a:ea typeface="Verdana" pitchFamily="34" charset="0"/>
                <a:cs typeface="Verdana" pitchFamily="34" charset="0"/>
              </a:rPr>
              <a:t>Ferrovias </a:t>
            </a:r>
          </a:p>
          <a:p>
            <a:pPr marL="285750" indent="-285750" algn="ctr" eaLnBrk="1" fontAlgn="auto" hangingPunct="1">
              <a:lnSpc>
                <a:spcPct val="150000"/>
              </a:lnSpc>
              <a:spcBef>
                <a:spcPts val="0"/>
              </a:spcBef>
              <a:spcAft>
                <a:spcPts val="0"/>
              </a:spcAft>
              <a:buFont typeface="Courier New" pitchFamily="49" charset="0"/>
              <a:buChar char="o"/>
              <a:defRPr/>
            </a:pPr>
            <a:r>
              <a:rPr lang="pt-BR" sz="2000" dirty="0">
                <a:solidFill>
                  <a:schemeClr val="tx1"/>
                </a:solidFill>
                <a:ea typeface="Verdana" pitchFamily="34" charset="0"/>
                <a:cs typeface="Verdana" pitchFamily="34" charset="0"/>
              </a:rPr>
              <a:t>Hidroelétrica</a:t>
            </a:r>
          </a:p>
          <a:p>
            <a:pPr marL="285750" indent="-285750" algn="ctr" eaLnBrk="1" fontAlgn="auto" hangingPunct="1">
              <a:lnSpc>
                <a:spcPct val="150000"/>
              </a:lnSpc>
              <a:spcBef>
                <a:spcPts val="0"/>
              </a:spcBef>
              <a:spcAft>
                <a:spcPts val="0"/>
              </a:spcAft>
              <a:buFont typeface="Courier New" pitchFamily="49" charset="0"/>
              <a:buChar char="o"/>
              <a:defRPr/>
            </a:pPr>
            <a:r>
              <a:rPr lang="pt-BR" sz="2000" dirty="0">
                <a:solidFill>
                  <a:schemeClr val="tx1"/>
                </a:solidFill>
                <a:ea typeface="Verdana" pitchFamily="34" charset="0"/>
                <a:cs typeface="Verdana" pitchFamily="34" charset="0"/>
              </a:rPr>
              <a:t>Termoelétrica</a:t>
            </a:r>
          </a:p>
          <a:p>
            <a:pPr marL="285750" indent="-285750" algn="ctr" eaLnBrk="1" fontAlgn="auto" hangingPunct="1">
              <a:lnSpc>
                <a:spcPct val="150000"/>
              </a:lnSpc>
              <a:spcBef>
                <a:spcPts val="0"/>
              </a:spcBef>
              <a:spcAft>
                <a:spcPts val="0"/>
              </a:spcAft>
              <a:buFont typeface="Courier New" pitchFamily="49" charset="0"/>
              <a:buChar char="o"/>
              <a:defRPr/>
            </a:pPr>
            <a:r>
              <a:rPr lang="pt-BR" sz="2000" dirty="0">
                <a:solidFill>
                  <a:schemeClr val="tx1"/>
                </a:solidFill>
                <a:ea typeface="Verdana" pitchFamily="34" charset="0"/>
                <a:cs typeface="Verdana" pitchFamily="34" charset="0"/>
              </a:rPr>
              <a:t>Linhas de Transmissão</a:t>
            </a:r>
          </a:p>
        </p:txBody>
      </p:sp>
      <p:pic>
        <p:nvPicPr>
          <p:cNvPr id="2" name="Picture 2">
            <a:extLst>
              <a:ext uri="{FF2B5EF4-FFF2-40B4-BE49-F238E27FC236}">
                <a16:creationId xmlns:a16="http://schemas.microsoft.com/office/drawing/2014/main" id="{1B672ED1-8D0E-80CE-74D7-299978B981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6982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67854" y="1523526"/>
            <a:ext cx="11124671" cy="5016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eaLnBrk="1" fontAlgn="auto" hangingPunct="1">
              <a:spcBef>
                <a:spcPts val="0"/>
              </a:spcBef>
              <a:spcAft>
                <a:spcPts val="0"/>
              </a:spcAft>
              <a:defRPr/>
            </a:pPr>
            <a:r>
              <a:rPr lang="pt-BR" sz="2000" b="1" dirty="0">
                <a:solidFill>
                  <a:schemeClr val="tx1"/>
                </a:solidFill>
                <a:ea typeface="Verdana" pitchFamily="34" charset="0"/>
                <a:cs typeface="Verdana" pitchFamily="34" charset="0"/>
              </a:rPr>
              <a:t>Art. 8º </a:t>
            </a:r>
            <a:r>
              <a:rPr lang="pt-BR" sz="2000" b="1" dirty="0">
                <a:solidFill>
                  <a:schemeClr val="tx1"/>
                </a:solidFill>
                <a:highlight>
                  <a:srgbClr val="00FF00"/>
                </a:highlight>
                <a:ea typeface="Verdana" pitchFamily="34" charset="0"/>
                <a:cs typeface="Verdana" pitchFamily="34" charset="0"/>
              </a:rPr>
              <a:t>São ações administrativas dos Estados</a:t>
            </a:r>
          </a:p>
          <a:p>
            <a:pPr algn="just" eaLnBrk="1" fontAlgn="auto" hangingPunct="1">
              <a:spcBef>
                <a:spcPts val="0"/>
              </a:spcBef>
              <a:spcAft>
                <a:spcPts val="0"/>
              </a:spcAft>
              <a:defRPr/>
            </a:pPr>
            <a:endParaRPr lang="pt-BR" sz="2000" b="1"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XIV - </a:t>
            </a:r>
            <a:r>
              <a:rPr lang="pt-BR" sz="2000" b="1" u="sng" dirty="0">
                <a:solidFill>
                  <a:schemeClr val="tx1"/>
                </a:solidFill>
                <a:ea typeface="Verdana" pitchFamily="34" charset="0"/>
                <a:cs typeface="Verdana" pitchFamily="34" charset="0"/>
              </a:rPr>
              <a:t>promover o licenciamento ambiental </a:t>
            </a:r>
            <a:r>
              <a:rPr lang="pt-BR" sz="2000" dirty="0">
                <a:solidFill>
                  <a:schemeClr val="tx1"/>
                </a:solidFill>
                <a:ea typeface="Verdana" pitchFamily="34" charset="0"/>
                <a:cs typeface="Verdana" pitchFamily="34" charset="0"/>
              </a:rPr>
              <a:t>de atividades ou empreendimentos utilizadores de recursos ambientais, efetiva ou potencialmente poluidores ou capazes, sob qualquer forma, de causar degradação ambiental, </a:t>
            </a:r>
            <a:r>
              <a:rPr lang="pt-BR" sz="2000" b="1" dirty="0">
                <a:solidFill>
                  <a:schemeClr val="tx1"/>
                </a:solidFill>
                <a:highlight>
                  <a:srgbClr val="C7FF97"/>
                </a:highlight>
                <a:ea typeface="Verdana" pitchFamily="34" charset="0"/>
                <a:cs typeface="Verdana" pitchFamily="34" charset="0"/>
              </a:rPr>
              <a:t>ressalvado o disposto nos art. 7</a:t>
            </a:r>
            <a:r>
              <a:rPr lang="pt-BR" sz="2000" b="1" u="sng" baseline="30000" dirty="0">
                <a:solidFill>
                  <a:schemeClr val="tx1"/>
                </a:solidFill>
                <a:highlight>
                  <a:srgbClr val="C7FF97"/>
                </a:highlight>
                <a:ea typeface="Verdana" pitchFamily="34" charset="0"/>
                <a:cs typeface="Verdana" pitchFamily="34" charset="0"/>
              </a:rPr>
              <a:t>o</a:t>
            </a:r>
            <a:r>
              <a:rPr lang="pt-BR" sz="2000" b="1" dirty="0">
                <a:solidFill>
                  <a:schemeClr val="tx1"/>
                </a:solidFill>
                <a:highlight>
                  <a:srgbClr val="C7FF97"/>
                </a:highlight>
                <a:ea typeface="Verdana" pitchFamily="34" charset="0"/>
                <a:cs typeface="Verdana" pitchFamily="34" charset="0"/>
              </a:rPr>
              <a:t> e 9</a:t>
            </a:r>
            <a:r>
              <a:rPr lang="pt-BR" sz="2000" b="1" u="sng" baseline="30000" dirty="0">
                <a:solidFill>
                  <a:schemeClr val="tx1"/>
                </a:solidFill>
                <a:highlight>
                  <a:srgbClr val="C7FF97"/>
                </a:highlight>
                <a:ea typeface="Verdana" pitchFamily="34" charset="0"/>
                <a:cs typeface="Verdana" pitchFamily="34" charset="0"/>
              </a:rPr>
              <a:t>o</a:t>
            </a:r>
            <a:r>
              <a:rPr lang="pt-BR" sz="2000" b="1" dirty="0">
                <a:solidFill>
                  <a:schemeClr val="tx1"/>
                </a:solidFill>
                <a:highlight>
                  <a:srgbClr val="C7FF97"/>
                </a:highlight>
                <a:ea typeface="Verdana" pitchFamily="34" charset="0"/>
                <a:cs typeface="Verdana" pitchFamily="34" charset="0"/>
              </a:rPr>
              <a:t>; </a:t>
            </a:r>
          </a:p>
          <a:p>
            <a:pPr algn="just" eaLnBrk="1" fontAlgn="auto" hangingPunct="1">
              <a:spcBef>
                <a:spcPts val="0"/>
              </a:spcBef>
              <a:spcAft>
                <a:spcPts val="0"/>
              </a:spcAft>
              <a:defRPr/>
            </a:pPr>
            <a:endParaRPr lang="pt-BR" sz="2000" b="1" dirty="0">
              <a:solidFill>
                <a:schemeClr val="tx1"/>
              </a:solidFill>
              <a:ea typeface="Verdana" pitchFamily="34" charset="0"/>
              <a:cs typeface="Verdana" pitchFamily="34" charset="0"/>
            </a:endParaRPr>
          </a:p>
          <a:p>
            <a:pPr algn="just" eaLnBrk="1" fontAlgn="auto" hangingPunct="1">
              <a:spcBef>
                <a:spcPts val="0"/>
              </a:spcBef>
              <a:spcAft>
                <a:spcPts val="0"/>
              </a:spcAft>
              <a:defRPr/>
            </a:pPr>
            <a:endParaRPr lang="pt-BR" sz="2000" b="1"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b="1" dirty="0">
                <a:solidFill>
                  <a:schemeClr val="tx1"/>
                </a:solidFill>
                <a:ea typeface="Verdana" pitchFamily="34" charset="0"/>
                <a:cs typeface="Verdana" pitchFamily="34" charset="0"/>
              </a:rPr>
              <a:t>Art. 9º </a:t>
            </a:r>
            <a:r>
              <a:rPr lang="pt-BR" sz="2000" b="1" dirty="0">
                <a:solidFill>
                  <a:schemeClr val="tx1"/>
                </a:solidFill>
                <a:highlight>
                  <a:srgbClr val="00FF00"/>
                </a:highlight>
                <a:ea typeface="Verdana" pitchFamily="34" charset="0"/>
                <a:cs typeface="Verdana" pitchFamily="34" charset="0"/>
              </a:rPr>
              <a:t>São ações administrativas dos Municípios</a:t>
            </a:r>
            <a:r>
              <a:rPr lang="pt-BR" sz="2000" b="1" dirty="0">
                <a:solidFill>
                  <a:schemeClr val="tx1"/>
                </a:solidFill>
                <a:ea typeface="Verdana" pitchFamily="34" charset="0"/>
                <a:cs typeface="Verdana" pitchFamily="34" charset="0"/>
              </a:rPr>
              <a:t>: </a:t>
            </a:r>
          </a:p>
          <a:p>
            <a:pPr algn="just" eaLnBrk="1" fontAlgn="auto" hangingPunct="1">
              <a:spcBef>
                <a:spcPts val="0"/>
              </a:spcBef>
              <a:spcAft>
                <a:spcPts val="0"/>
              </a:spcAft>
              <a:defRPr/>
            </a:pPr>
            <a:endParaRPr lang="pt-BR" sz="2000" b="1"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XIV - observadas as atribuições dos demais entes federativos previstas nesta Lei Complementar, </a:t>
            </a:r>
            <a:r>
              <a:rPr lang="pt-BR" sz="2000" b="1" u="sng" dirty="0">
                <a:solidFill>
                  <a:schemeClr val="tx1"/>
                </a:solidFill>
                <a:ea typeface="Verdana" pitchFamily="34" charset="0"/>
                <a:cs typeface="Verdana" pitchFamily="34" charset="0"/>
              </a:rPr>
              <a:t>promover o licenciamento ambiental </a:t>
            </a:r>
            <a:r>
              <a:rPr lang="pt-BR" sz="2000" dirty="0">
                <a:solidFill>
                  <a:schemeClr val="tx1"/>
                </a:solidFill>
                <a:ea typeface="Verdana" pitchFamily="34" charset="0"/>
                <a:cs typeface="Verdana" pitchFamily="34" charset="0"/>
              </a:rPr>
              <a:t>das atividades ou empreendimentos: </a:t>
            </a:r>
          </a:p>
          <a:p>
            <a:pPr algn="just" eaLnBrk="1" fontAlgn="auto" hangingPunct="1">
              <a:spcBef>
                <a:spcPts val="0"/>
              </a:spcBef>
              <a:spcAft>
                <a:spcPts val="0"/>
              </a:spcAft>
              <a:defRPr/>
            </a:pPr>
            <a:endParaRPr lang="pt-BR" sz="2000" dirty="0">
              <a:solidFill>
                <a:schemeClr val="tx1"/>
              </a:solidFill>
              <a:ea typeface="Verdana" pitchFamily="34" charset="0"/>
              <a:cs typeface="Verdana" pitchFamily="34" charset="0"/>
            </a:endParaRPr>
          </a:p>
          <a:p>
            <a:pPr algn="just" eaLnBrk="1" fontAlgn="auto" hangingPunct="1">
              <a:spcBef>
                <a:spcPts val="0"/>
              </a:spcBef>
              <a:spcAft>
                <a:spcPts val="0"/>
              </a:spcAft>
              <a:defRPr/>
            </a:pPr>
            <a:r>
              <a:rPr lang="pt-BR" sz="2000" dirty="0">
                <a:solidFill>
                  <a:schemeClr val="tx1"/>
                </a:solidFill>
                <a:ea typeface="Verdana" pitchFamily="34" charset="0"/>
                <a:cs typeface="Verdana" pitchFamily="34" charset="0"/>
              </a:rPr>
              <a:t>a) </a:t>
            </a:r>
            <a:r>
              <a:rPr lang="pt-BR" sz="2000" b="1" dirty="0">
                <a:solidFill>
                  <a:schemeClr val="tx1"/>
                </a:solidFill>
                <a:ea typeface="Verdana" pitchFamily="34" charset="0"/>
                <a:cs typeface="Verdana" pitchFamily="34" charset="0"/>
              </a:rPr>
              <a:t>que </a:t>
            </a:r>
            <a:r>
              <a:rPr lang="pt-BR" sz="2000" b="1" u="sng" dirty="0">
                <a:solidFill>
                  <a:schemeClr val="tx1"/>
                </a:solidFill>
                <a:highlight>
                  <a:srgbClr val="00FF00"/>
                </a:highlight>
                <a:ea typeface="Verdana" pitchFamily="34" charset="0"/>
                <a:cs typeface="Verdana" pitchFamily="34" charset="0"/>
              </a:rPr>
              <a:t>causem ou possam causar impacto ambiental de âmbito local</a:t>
            </a:r>
            <a:r>
              <a:rPr lang="pt-BR" sz="2000" b="1" dirty="0">
                <a:solidFill>
                  <a:schemeClr val="tx1"/>
                </a:solidFill>
                <a:highlight>
                  <a:srgbClr val="00FF00"/>
                </a:highlight>
                <a:ea typeface="Verdana" pitchFamily="34" charset="0"/>
                <a:cs typeface="Verdana" pitchFamily="34" charset="0"/>
              </a:rPr>
              <a:t>, conforme </a:t>
            </a:r>
            <a:r>
              <a:rPr lang="pt-BR" sz="2000" dirty="0">
                <a:solidFill>
                  <a:schemeClr val="tx1"/>
                </a:solidFill>
                <a:highlight>
                  <a:srgbClr val="00FF00"/>
                </a:highlight>
                <a:ea typeface="Verdana" pitchFamily="34" charset="0"/>
                <a:cs typeface="Verdana" pitchFamily="34" charset="0"/>
              </a:rPr>
              <a:t>tipologia definida pelos respectivos </a:t>
            </a:r>
            <a:r>
              <a:rPr lang="pt-BR" sz="2000" b="1" u="sng" dirty="0">
                <a:solidFill>
                  <a:schemeClr val="tx1"/>
                </a:solidFill>
                <a:highlight>
                  <a:srgbClr val="00FF00"/>
                </a:highlight>
                <a:ea typeface="Verdana" pitchFamily="34" charset="0"/>
                <a:cs typeface="Verdana" pitchFamily="34" charset="0"/>
              </a:rPr>
              <a:t>Conselhos Estaduais de Meio Ambiente</a:t>
            </a:r>
            <a:r>
              <a:rPr lang="pt-BR" sz="2000" dirty="0">
                <a:solidFill>
                  <a:schemeClr val="tx1"/>
                </a:solidFill>
                <a:ea typeface="Verdana" pitchFamily="34" charset="0"/>
                <a:cs typeface="Verdana" pitchFamily="34" charset="0"/>
              </a:rPr>
              <a:t>, considerados os critérios de porte, potencial poluidor e natureza da atividade;  </a:t>
            </a:r>
          </a:p>
          <a:p>
            <a:pPr algn="ctr" eaLnBrk="1" fontAlgn="auto" hangingPunct="1">
              <a:spcBef>
                <a:spcPts val="0"/>
              </a:spcBef>
              <a:spcAft>
                <a:spcPts val="0"/>
              </a:spcAft>
              <a:defRPr/>
            </a:pPr>
            <a:endParaRPr lang="pt-BR" sz="2000" dirty="0">
              <a:solidFill>
                <a:schemeClr val="tx1"/>
              </a:solidFill>
              <a:ea typeface="Verdana" pitchFamily="34" charset="0"/>
              <a:cs typeface="Verdana" pitchFamily="34" charset="0"/>
            </a:endParaRPr>
          </a:p>
        </p:txBody>
      </p:sp>
      <p:pic>
        <p:nvPicPr>
          <p:cNvPr id="2" name="Picture 2">
            <a:extLst>
              <a:ext uri="{FF2B5EF4-FFF2-40B4-BE49-F238E27FC236}">
                <a16:creationId xmlns:a16="http://schemas.microsoft.com/office/drawing/2014/main" id="{FFC270DC-9AEF-80B8-966E-C172E392A8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468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67854" y="1523526"/>
            <a:ext cx="10557163" cy="5091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eaLnBrk="1" fontAlgn="auto" hangingPunct="1">
              <a:spcBef>
                <a:spcPts val="0"/>
              </a:spcBef>
              <a:spcAft>
                <a:spcPts val="0"/>
              </a:spcAft>
              <a:defRPr/>
            </a:pPr>
            <a:r>
              <a:rPr lang="pt-BR" sz="1800" b="1" dirty="0">
                <a:solidFill>
                  <a:schemeClr val="tx1"/>
                </a:solidFill>
                <a:latin typeface="Verdana" pitchFamily="34" charset="0"/>
                <a:ea typeface="Verdana" pitchFamily="34" charset="0"/>
                <a:cs typeface="Verdana" pitchFamily="34" charset="0"/>
              </a:rPr>
              <a:t>Art. 9º São ações administrativas dos Municípios: </a:t>
            </a:r>
          </a:p>
          <a:p>
            <a:pPr algn="just" eaLnBrk="1" fontAlgn="auto" hangingPunct="1">
              <a:spcBef>
                <a:spcPts val="0"/>
              </a:spcBef>
              <a:spcAft>
                <a:spcPts val="0"/>
              </a:spcAft>
              <a:defRPr/>
            </a:pPr>
            <a:endParaRPr lang="pt-BR" sz="1800" b="1" dirty="0">
              <a:solidFill>
                <a:schemeClr val="tx1"/>
              </a:solidFill>
              <a:latin typeface="Verdana" pitchFamily="34" charset="0"/>
              <a:ea typeface="Verdana" pitchFamily="34" charset="0"/>
              <a:cs typeface="Verdana" pitchFamily="34" charset="0"/>
            </a:endParaRPr>
          </a:p>
          <a:p>
            <a:pPr algn="just" eaLnBrk="1" fontAlgn="auto" hangingPunct="1">
              <a:spcBef>
                <a:spcPts val="0"/>
              </a:spcBef>
              <a:spcAft>
                <a:spcPts val="0"/>
              </a:spcAft>
              <a:defRPr/>
            </a:pPr>
            <a:r>
              <a:rPr lang="pt-BR" sz="1800" dirty="0">
                <a:solidFill>
                  <a:schemeClr val="tx1"/>
                </a:solidFill>
                <a:latin typeface="Verdana" pitchFamily="34" charset="0"/>
                <a:ea typeface="Verdana" pitchFamily="34" charset="0"/>
                <a:cs typeface="Verdana" pitchFamily="34" charset="0"/>
              </a:rPr>
              <a:t>XIV - observadas as atribuições dos demais entes federativos previstas nesta Lei Complementar, </a:t>
            </a:r>
            <a:r>
              <a:rPr lang="pt-BR" sz="1800" b="1" u="sng" dirty="0">
                <a:solidFill>
                  <a:schemeClr val="tx1"/>
                </a:solidFill>
                <a:latin typeface="Verdana" pitchFamily="34" charset="0"/>
                <a:ea typeface="Verdana" pitchFamily="34" charset="0"/>
                <a:cs typeface="Verdana" pitchFamily="34" charset="0"/>
              </a:rPr>
              <a:t>promover o licenciamento ambiental </a:t>
            </a:r>
            <a:r>
              <a:rPr lang="pt-BR" sz="1800" dirty="0">
                <a:solidFill>
                  <a:schemeClr val="tx1"/>
                </a:solidFill>
                <a:latin typeface="Verdana" pitchFamily="34" charset="0"/>
                <a:ea typeface="Verdana" pitchFamily="34" charset="0"/>
                <a:cs typeface="Verdana" pitchFamily="34" charset="0"/>
              </a:rPr>
              <a:t>das atividades ou empreendimentos: </a:t>
            </a:r>
          </a:p>
          <a:p>
            <a:pPr algn="just" eaLnBrk="1" fontAlgn="auto" hangingPunct="1">
              <a:spcBef>
                <a:spcPts val="0"/>
              </a:spcBef>
              <a:spcAft>
                <a:spcPts val="0"/>
              </a:spcAft>
              <a:defRPr/>
            </a:pPr>
            <a:endParaRPr lang="pt-BR" sz="1800" dirty="0">
              <a:solidFill>
                <a:schemeClr val="tx1"/>
              </a:solidFill>
              <a:latin typeface="Verdana" pitchFamily="34" charset="0"/>
              <a:ea typeface="Verdana" pitchFamily="34" charset="0"/>
              <a:cs typeface="Verdana" pitchFamily="34" charset="0"/>
            </a:endParaRPr>
          </a:p>
          <a:p>
            <a:pPr algn="just" eaLnBrk="1" fontAlgn="auto" hangingPunct="1">
              <a:spcBef>
                <a:spcPts val="0"/>
              </a:spcBef>
              <a:spcAft>
                <a:spcPts val="0"/>
              </a:spcAft>
              <a:defRPr/>
            </a:pPr>
            <a:endParaRPr lang="pt-BR" sz="1800" dirty="0">
              <a:solidFill>
                <a:schemeClr val="tx1"/>
              </a:solidFill>
              <a:latin typeface="Verdana" pitchFamily="34" charset="0"/>
              <a:ea typeface="Verdana" pitchFamily="34" charset="0"/>
              <a:cs typeface="Verdana" pitchFamily="34" charset="0"/>
            </a:endParaRPr>
          </a:p>
          <a:p>
            <a:pPr marL="342900" indent="-342900" algn="just" eaLnBrk="1" fontAlgn="auto" hangingPunct="1">
              <a:spcBef>
                <a:spcPts val="0"/>
              </a:spcBef>
              <a:spcAft>
                <a:spcPts val="0"/>
              </a:spcAft>
              <a:buFontTx/>
              <a:buAutoNum type="alphaLcParenR"/>
              <a:defRPr/>
            </a:pPr>
            <a:r>
              <a:rPr lang="pt-BR" sz="1800" b="1" dirty="0">
                <a:solidFill>
                  <a:schemeClr val="tx1"/>
                </a:solidFill>
                <a:latin typeface="Verdana" pitchFamily="34" charset="0"/>
                <a:ea typeface="Verdana" pitchFamily="34" charset="0"/>
                <a:cs typeface="Verdana" pitchFamily="34" charset="0"/>
              </a:rPr>
              <a:t>que </a:t>
            </a:r>
            <a:r>
              <a:rPr lang="pt-BR" sz="1800" b="1" u="sng" dirty="0">
                <a:solidFill>
                  <a:schemeClr val="tx1"/>
                </a:solidFill>
                <a:latin typeface="Verdana" pitchFamily="34" charset="0"/>
                <a:ea typeface="Verdana" pitchFamily="34" charset="0"/>
                <a:cs typeface="Verdana" pitchFamily="34" charset="0"/>
              </a:rPr>
              <a:t>causem ou possam causar impacto ambiental de âmbito local</a:t>
            </a:r>
            <a:r>
              <a:rPr lang="pt-BR" sz="1800" b="1" dirty="0">
                <a:solidFill>
                  <a:schemeClr val="tx1"/>
                </a:solidFill>
                <a:latin typeface="Verdana" pitchFamily="34" charset="0"/>
                <a:ea typeface="Verdana" pitchFamily="34" charset="0"/>
                <a:cs typeface="Verdana" pitchFamily="34" charset="0"/>
              </a:rPr>
              <a:t>, </a:t>
            </a:r>
            <a:r>
              <a:rPr lang="pt-BR" sz="1800" b="1" dirty="0">
                <a:solidFill>
                  <a:schemeClr val="tx1"/>
                </a:solidFill>
                <a:highlight>
                  <a:srgbClr val="C7FF97"/>
                </a:highlight>
                <a:latin typeface="Verdana" pitchFamily="34" charset="0"/>
                <a:ea typeface="Verdana" pitchFamily="34" charset="0"/>
                <a:cs typeface="Verdana" pitchFamily="34" charset="0"/>
              </a:rPr>
              <a:t>conforme </a:t>
            </a:r>
            <a:r>
              <a:rPr lang="pt-BR" sz="1800" dirty="0">
                <a:solidFill>
                  <a:schemeClr val="tx1"/>
                </a:solidFill>
                <a:highlight>
                  <a:srgbClr val="C7FF97"/>
                </a:highlight>
                <a:latin typeface="Verdana" pitchFamily="34" charset="0"/>
                <a:ea typeface="Verdana" pitchFamily="34" charset="0"/>
                <a:cs typeface="Verdana" pitchFamily="34" charset="0"/>
              </a:rPr>
              <a:t>tipologia definida pelos respectivos </a:t>
            </a:r>
            <a:r>
              <a:rPr lang="pt-BR" sz="1800" b="1" dirty="0">
                <a:solidFill>
                  <a:schemeClr val="tx1"/>
                </a:solidFill>
                <a:highlight>
                  <a:srgbClr val="C7FF97"/>
                </a:highlight>
                <a:latin typeface="Verdana" pitchFamily="34" charset="0"/>
                <a:ea typeface="Verdana" pitchFamily="34" charset="0"/>
                <a:cs typeface="Verdana" pitchFamily="34" charset="0"/>
              </a:rPr>
              <a:t>Conselhos Estaduais de Meio Ambiente</a:t>
            </a:r>
            <a:r>
              <a:rPr lang="pt-BR" sz="1800" dirty="0">
                <a:solidFill>
                  <a:schemeClr val="tx1"/>
                </a:solidFill>
                <a:latin typeface="Verdana" pitchFamily="34" charset="0"/>
                <a:ea typeface="Verdana" pitchFamily="34" charset="0"/>
                <a:cs typeface="Verdana" pitchFamily="34" charset="0"/>
              </a:rPr>
              <a:t>, considerados os critérios de porte, potencial poluidor e natureza da atividade;  </a:t>
            </a:r>
          </a:p>
          <a:p>
            <a:pPr algn="just" eaLnBrk="1" fontAlgn="auto" hangingPunct="1">
              <a:spcBef>
                <a:spcPts val="0"/>
              </a:spcBef>
              <a:spcAft>
                <a:spcPts val="0"/>
              </a:spcAft>
              <a:defRPr/>
            </a:pPr>
            <a:endParaRPr lang="pt-BR" sz="1400" dirty="0">
              <a:solidFill>
                <a:schemeClr val="tx1"/>
              </a:solidFill>
              <a:latin typeface="Verdana" pitchFamily="34" charset="0"/>
              <a:ea typeface="Verdana" pitchFamily="34" charset="0"/>
              <a:cs typeface="Verdana" pitchFamily="34" charset="0"/>
            </a:endParaRPr>
          </a:p>
          <a:p>
            <a:pPr algn="just" eaLnBrk="1" fontAlgn="auto" hangingPunct="1">
              <a:spcBef>
                <a:spcPts val="0"/>
              </a:spcBef>
              <a:spcAft>
                <a:spcPts val="0"/>
              </a:spcAft>
              <a:defRPr/>
            </a:pPr>
            <a:endParaRPr lang="pt-BR" sz="1400" dirty="0">
              <a:solidFill>
                <a:schemeClr val="tx1"/>
              </a:solidFill>
              <a:highlight>
                <a:srgbClr val="C7FF97"/>
              </a:highlight>
              <a:latin typeface="Verdana" pitchFamily="34" charset="0"/>
              <a:ea typeface="Verdana" pitchFamily="34" charset="0"/>
              <a:cs typeface="Verdana" pitchFamily="34" charset="0"/>
            </a:endParaRPr>
          </a:p>
          <a:p>
            <a:pPr algn="just" eaLnBrk="1" fontAlgn="auto" hangingPunct="1">
              <a:spcBef>
                <a:spcPts val="0"/>
              </a:spcBef>
              <a:spcAft>
                <a:spcPts val="0"/>
              </a:spcAft>
              <a:defRPr/>
            </a:pPr>
            <a:endParaRPr lang="pt-BR" sz="1400" dirty="0">
              <a:solidFill>
                <a:schemeClr val="tx1"/>
              </a:solidFill>
              <a:latin typeface="Verdana" pitchFamily="34" charset="0"/>
              <a:ea typeface="Verdana" pitchFamily="34" charset="0"/>
              <a:cs typeface="Verdana" pitchFamily="34" charset="0"/>
            </a:endParaRPr>
          </a:p>
          <a:p>
            <a:pPr marL="285750" indent="-285750" algn="ctr" eaLnBrk="1" fontAlgn="auto" hangingPunct="1">
              <a:lnSpc>
                <a:spcPct val="200000"/>
              </a:lnSpc>
              <a:spcBef>
                <a:spcPts val="0"/>
              </a:spcBef>
              <a:spcAft>
                <a:spcPts val="0"/>
              </a:spcAft>
              <a:buFontTx/>
              <a:buChar char="-"/>
              <a:defRPr/>
            </a:pPr>
            <a:r>
              <a:rPr lang="pt-BR" sz="2800" b="1" dirty="0">
                <a:solidFill>
                  <a:schemeClr val="tx1"/>
                </a:solidFill>
                <a:latin typeface="Verdana" pitchFamily="34" charset="0"/>
                <a:ea typeface="Verdana" pitchFamily="34" charset="0"/>
                <a:cs typeface="Verdana" pitchFamily="34" charset="0"/>
              </a:rPr>
              <a:t>Resolução CONSEMA 98/2017</a:t>
            </a:r>
          </a:p>
          <a:p>
            <a:pPr marL="285750" indent="-285750" algn="ctr" eaLnBrk="1" fontAlgn="auto" hangingPunct="1">
              <a:lnSpc>
                <a:spcPct val="200000"/>
              </a:lnSpc>
              <a:spcBef>
                <a:spcPts val="0"/>
              </a:spcBef>
              <a:spcAft>
                <a:spcPts val="0"/>
              </a:spcAft>
              <a:buFontTx/>
              <a:buChar char="-"/>
              <a:defRPr/>
            </a:pPr>
            <a:r>
              <a:rPr lang="pt-BR" sz="2800" b="1" dirty="0">
                <a:solidFill>
                  <a:schemeClr val="tx1"/>
                </a:solidFill>
                <a:latin typeface="Verdana" pitchFamily="34" charset="0"/>
                <a:ea typeface="Verdana" pitchFamily="34" charset="0"/>
                <a:cs typeface="Verdana" pitchFamily="34" charset="0"/>
              </a:rPr>
              <a:t>Resolução CONSEMA 99/2017</a:t>
            </a:r>
          </a:p>
        </p:txBody>
      </p:sp>
      <p:sp>
        <p:nvSpPr>
          <p:cNvPr id="2" name="Seta: Curva para a Direita 1">
            <a:extLst>
              <a:ext uri="{FF2B5EF4-FFF2-40B4-BE49-F238E27FC236}">
                <a16:creationId xmlns:a16="http://schemas.microsoft.com/office/drawing/2014/main" id="{C783D509-69BA-E0DD-5017-2D0F5778B775}"/>
              </a:ext>
            </a:extLst>
          </p:cNvPr>
          <p:cNvSpPr/>
          <p:nvPr/>
        </p:nvSpPr>
        <p:spPr>
          <a:xfrm rot="20208884">
            <a:off x="551373" y="4569116"/>
            <a:ext cx="927100" cy="1941513"/>
          </a:xfrm>
          <a:prstGeom prst="curvedRightArrow">
            <a:avLst>
              <a:gd name="adj1" fmla="val 25000"/>
              <a:gd name="adj2" fmla="val 51388"/>
              <a:gd name="adj3" fmla="val 35356"/>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00FF00"/>
              </a:solidFill>
              <a:highlight>
                <a:srgbClr val="000080"/>
              </a:highlight>
            </a:endParaRPr>
          </a:p>
        </p:txBody>
      </p:sp>
      <p:pic>
        <p:nvPicPr>
          <p:cNvPr id="4" name="Picture 2">
            <a:extLst>
              <a:ext uri="{FF2B5EF4-FFF2-40B4-BE49-F238E27FC236}">
                <a16:creationId xmlns:a16="http://schemas.microsoft.com/office/drawing/2014/main" id="{2EA8AFBE-52C6-8332-2611-844CDF5A47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242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459732"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2" name="Retângulo 1">
            <a:extLst>
              <a:ext uri="{FF2B5EF4-FFF2-40B4-BE49-F238E27FC236}">
                <a16:creationId xmlns:a16="http://schemas.microsoft.com/office/drawing/2014/main" id="{6C128665-8DDF-36A8-9ED7-965284CDFEBA}"/>
              </a:ext>
            </a:extLst>
          </p:cNvPr>
          <p:cNvSpPr>
            <a:spLocks noChangeArrowheads="1"/>
          </p:cNvSpPr>
          <p:nvPr/>
        </p:nvSpPr>
        <p:spPr bwMode="auto">
          <a:xfrm>
            <a:off x="290557" y="1427595"/>
            <a:ext cx="10842474" cy="2246769"/>
          </a:xfrm>
          <a:prstGeom prst="rect">
            <a:avLst/>
          </a:prstGeom>
          <a:solidFill>
            <a:schemeClr val="accent6">
              <a:lumMod val="40000"/>
              <a:lumOff val="60000"/>
            </a:schemeClr>
          </a:solidFill>
          <a:ln w="28575">
            <a:noFill/>
            <a:miter lim="800000"/>
            <a:headEnd/>
            <a:tailEnd/>
          </a:ln>
        </p:spPr>
        <p:txBody>
          <a:bodyPr wrap="square">
            <a:spAutoFit/>
          </a:bodyPr>
          <a:lstStyle/>
          <a:p>
            <a:pPr algn="ctr" eaLnBrk="1" fontAlgn="auto" hangingPunct="1">
              <a:spcBef>
                <a:spcPts val="0"/>
              </a:spcBef>
              <a:spcAft>
                <a:spcPts val="0"/>
              </a:spcAft>
              <a:defRPr/>
            </a:pPr>
            <a:endParaRPr lang="pt-BR" altLang="pt-BR" sz="2000" b="1" dirty="0">
              <a:solidFill>
                <a:srgbClr val="000000"/>
              </a:solidFill>
              <a:latin typeface="Myriad Pro Cond"/>
              <a:cs typeface="Arial" charset="0"/>
            </a:endParaRPr>
          </a:p>
          <a:p>
            <a:pPr algn="ctr" eaLnBrk="1" fontAlgn="auto" hangingPunct="1">
              <a:spcBef>
                <a:spcPts val="0"/>
              </a:spcBef>
              <a:spcAft>
                <a:spcPts val="0"/>
              </a:spcAft>
              <a:defRPr/>
            </a:pPr>
            <a:r>
              <a:rPr lang="pt-BR" altLang="pt-BR" sz="2000" b="1" dirty="0">
                <a:solidFill>
                  <a:srgbClr val="000000"/>
                </a:solidFill>
                <a:latin typeface="Myriad Pro Cond"/>
                <a:cs typeface="Arial" charset="0"/>
              </a:rPr>
              <a:t>RESOLUÇÃO CONSEMA nº 98 / 2017</a:t>
            </a:r>
          </a:p>
          <a:p>
            <a:pPr algn="ctr" eaLnBrk="1" fontAlgn="auto" hangingPunct="1">
              <a:spcBef>
                <a:spcPts val="0"/>
              </a:spcBef>
              <a:spcAft>
                <a:spcPts val="0"/>
              </a:spcAft>
              <a:defRPr/>
            </a:pPr>
            <a:endParaRPr lang="pt-BR" altLang="pt-BR" sz="2000" b="1" dirty="0">
              <a:solidFill>
                <a:srgbClr val="000000"/>
              </a:solidFill>
              <a:latin typeface="Myriad Pro Cond"/>
              <a:cs typeface="Arial" charset="0"/>
            </a:endParaRPr>
          </a:p>
          <a:p>
            <a:pPr algn="just" eaLnBrk="1" fontAlgn="auto" hangingPunct="1">
              <a:spcBef>
                <a:spcPts val="0"/>
              </a:spcBef>
              <a:spcAft>
                <a:spcPts val="0"/>
              </a:spcAft>
              <a:defRPr/>
            </a:pPr>
            <a:r>
              <a:rPr lang="pt-BR" altLang="pt-BR" sz="2000" dirty="0">
                <a:solidFill>
                  <a:srgbClr val="000000"/>
                </a:solidFill>
                <a:latin typeface="Myriad Pro Cond"/>
                <a:cs typeface="Arial" charset="0"/>
              </a:rPr>
              <a:t>Aprova a </a:t>
            </a:r>
            <a:r>
              <a:rPr lang="pt-BR" altLang="pt-BR" sz="2000" b="1" dirty="0">
                <a:solidFill>
                  <a:srgbClr val="000000"/>
                </a:solidFill>
                <a:latin typeface="Myriad Pro Cond"/>
                <a:cs typeface="Arial" charset="0"/>
              </a:rPr>
              <a:t>Listagem das Atividades Consideradas Potencialmente Causadoras de Degradação Ambiental passíveis de Licenciamento Ambiental no </a:t>
            </a:r>
            <a:r>
              <a:rPr lang="pt-BR" altLang="pt-BR" sz="2000" b="1" u="sng" dirty="0">
                <a:solidFill>
                  <a:srgbClr val="000000"/>
                </a:solidFill>
                <a:effectLst>
                  <a:outerShdw blurRad="38100" dist="38100" dir="2700000" algn="tl">
                    <a:srgbClr val="000000">
                      <a:alpha val="43137"/>
                    </a:srgbClr>
                  </a:outerShdw>
                </a:effectLst>
                <a:latin typeface="Myriad Pro Cond"/>
                <a:cs typeface="Arial" charset="0"/>
              </a:rPr>
              <a:t>Estados de Santa Catarina</a:t>
            </a:r>
            <a:r>
              <a:rPr lang="pt-BR" altLang="pt-BR" sz="2000" b="1" dirty="0">
                <a:solidFill>
                  <a:srgbClr val="000000"/>
                </a:solidFill>
                <a:latin typeface="Myriad Pro Cond"/>
                <a:cs typeface="Arial" charset="0"/>
              </a:rPr>
              <a:t> </a:t>
            </a:r>
            <a:r>
              <a:rPr lang="pt-BR" altLang="pt-BR" sz="2000" dirty="0">
                <a:solidFill>
                  <a:srgbClr val="000000"/>
                </a:solidFill>
                <a:latin typeface="Myriad Pro Cond"/>
                <a:cs typeface="Arial" charset="0"/>
              </a:rPr>
              <a:t>e a indicação do competente estudo ambiental para fins de licenciamento.</a:t>
            </a:r>
          </a:p>
          <a:p>
            <a:pPr algn="just" eaLnBrk="1" fontAlgn="auto" hangingPunct="1">
              <a:spcBef>
                <a:spcPts val="0"/>
              </a:spcBef>
              <a:spcAft>
                <a:spcPts val="0"/>
              </a:spcAft>
              <a:defRPr/>
            </a:pPr>
            <a:endParaRPr lang="pt-BR" altLang="pt-BR" sz="2000" b="1" dirty="0">
              <a:solidFill>
                <a:srgbClr val="000000"/>
              </a:solidFill>
              <a:latin typeface="Arial" charset="0"/>
              <a:ea typeface="Times New Roman" pitchFamily="18" charset="0"/>
              <a:cs typeface="Tahoma" pitchFamily="34" charset="0"/>
            </a:endParaRPr>
          </a:p>
        </p:txBody>
      </p:sp>
      <p:sp>
        <p:nvSpPr>
          <p:cNvPr id="4" name="Retângulo 1">
            <a:extLst>
              <a:ext uri="{FF2B5EF4-FFF2-40B4-BE49-F238E27FC236}">
                <a16:creationId xmlns:a16="http://schemas.microsoft.com/office/drawing/2014/main" id="{3DE77FD4-0ED6-458C-E23E-64FC9B9AE251}"/>
              </a:ext>
            </a:extLst>
          </p:cNvPr>
          <p:cNvSpPr>
            <a:spLocks noChangeArrowheads="1"/>
          </p:cNvSpPr>
          <p:nvPr/>
        </p:nvSpPr>
        <p:spPr bwMode="auto">
          <a:xfrm>
            <a:off x="2325731" y="2986520"/>
            <a:ext cx="543207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pt-BR" altLang="pt-BR">
              <a:latin typeface="Arial" panose="020B0604020202020204" pitchFamily="34" charset="0"/>
            </a:endParaRPr>
          </a:p>
          <a:p>
            <a:pPr eaLnBrk="1" hangingPunct="1"/>
            <a:r>
              <a:rPr lang="pt-BR" altLang="pt-BR">
                <a:latin typeface="Arial" panose="020B0604020202020204" pitchFamily="34" charset="0"/>
              </a:rPr>
              <a:t> </a:t>
            </a:r>
          </a:p>
        </p:txBody>
      </p:sp>
      <p:sp>
        <p:nvSpPr>
          <p:cNvPr id="5" name="Retângulo 1">
            <a:extLst>
              <a:ext uri="{FF2B5EF4-FFF2-40B4-BE49-F238E27FC236}">
                <a16:creationId xmlns:a16="http://schemas.microsoft.com/office/drawing/2014/main" id="{2ABAB5EB-3FE2-CB14-177B-AAB39516AC22}"/>
              </a:ext>
            </a:extLst>
          </p:cNvPr>
          <p:cNvSpPr>
            <a:spLocks noChangeArrowheads="1"/>
          </p:cNvSpPr>
          <p:nvPr/>
        </p:nvSpPr>
        <p:spPr bwMode="auto">
          <a:xfrm>
            <a:off x="333938" y="4417680"/>
            <a:ext cx="10799092" cy="2246769"/>
          </a:xfrm>
          <a:prstGeom prst="rect">
            <a:avLst/>
          </a:prstGeom>
          <a:solidFill>
            <a:schemeClr val="accent6">
              <a:lumMod val="40000"/>
              <a:lumOff val="60000"/>
            </a:schemeClr>
          </a:solidFill>
          <a:ln w="28575">
            <a:noFill/>
            <a:miter lim="800000"/>
            <a:headEnd/>
            <a:tailEnd/>
          </a:ln>
        </p:spPr>
        <p:txBody>
          <a:bodyPr wrap="square">
            <a:spAutoFit/>
          </a:bodyPr>
          <a:lstStyle/>
          <a:p>
            <a:pPr algn="ctr" eaLnBrk="1" fontAlgn="auto" hangingPunct="1">
              <a:spcBef>
                <a:spcPts val="0"/>
              </a:spcBef>
              <a:spcAft>
                <a:spcPts val="0"/>
              </a:spcAft>
              <a:defRPr/>
            </a:pPr>
            <a:endParaRPr lang="pt-BR" altLang="pt-BR" sz="2000" b="1" dirty="0">
              <a:solidFill>
                <a:srgbClr val="000000"/>
              </a:solidFill>
              <a:latin typeface="Myriad Pro Cond"/>
              <a:cs typeface="Arial" charset="0"/>
            </a:endParaRPr>
          </a:p>
          <a:p>
            <a:pPr algn="ctr" eaLnBrk="1" fontAlgn="auto" hangingPunct="1">
              <a:spcBef>
                <a:spcPts val="0"/>
              </a:spcBef>
              <a:spcAft>
                <a:spcPts val="0"/>
              </a:spcAft>
              <a:defRPr/>
            </a:pPr>
            <a:r>
              <a:rPr lang="pt-BR" altLang="pt-BR" sz="2000" b="1" dirty="0">
                <a:solidFill>
                  <a:srgbClr val="000000"/>
                </a:solidFill>
                <a:latin typeface="Myriad Pro Cond"/>
                <a:cs typeface="Arial" charset="0"/>
              </a:rPr>
              <a:t>RESOLUÇÃO CONSEMA nº 99 / 2017</a:t>
            </a:r>
          </a:p>
          <a:p>
            <a:pPr algn="ctr" eaLnBrk="1" fontAlgn="auto" hangingPunct="1">
              <a:spcBef>
                <a:spcPts val="0"/>
              </a:spcBef>
              <a:spcAft>
                <a:spcPts val="0"/>
              </a:spcAft>
              <a:defRPr/>
            </a:pPr>
            <a:endParaRPr lang="pt-BR" altLang="pt-BR" sz="2000" b="1" dirty="0">
              <a:solidFill>
                <a:srgbClr val="000000"/>
              </a:solidFill>
              <a:latin typeface="Myriad Pro Cond"/>
              <a:cs typeface="Arial" charset="0"/>
            </a:endParaRPr>
          </a:p>
          <a:p>
            <a:pPr algn="just" eaLnBrk="1" fontAlgn="auto" hangingPunct="1">
              <a:spcBef>
                <a:spcPts val="0"/>
              </a:spcBef>
              <a:spcAft>
                <a:spcPts val="0"/>
              </a:spcAft>
              <a:defRPr/>
            </a:pPr>
            <a:r>
              <a:rPr lang="pt-BR" sz="2000" dirty="0">
                <a:latin typeface="Myriad Pro Cond"/>
                <a:cs typeface="Arial" charset="0"/>
              </a:rPr>
              <a:t> Aprova a Listagem das Atividades Consideradas Potencialmente Causadoras de Degradação Ambiental de </a:t>
            </a:r>
            <a:r>
              <a:rPr lang="pt-BR" sz="2000" b="1" dirty="0">
                <a:latin typeface="Myriad Pro Cond"/>
                <a:cs typeface="Arial" charset="0"/>
              </a:rPr>
              <a:t>impacto local para fins do exercício da </a:t>
            </a:r>
            <a:r>
              <a:rPr lang="pt-BR" sz="2000" b="1" u="sng" dirty="0">
                <a:effectLst>
                  <a:outerShdw blurRad="38100" dist="38100" dir="2700000" algn="tl">
                    <a:srgbClr val="000000">
                      <a:alpha val="43137"/>
                    </a:srgbClr>
                  </a:outerShdw>
                </a:effectLst>
                <a:latin typeface="Myriad Pro Cond"/>
                <a:cs typeface="Arial" charset="0"/>
              </a:rPr>
              <a:t>competência do licenciamento ambiental municipal.</a:t>
            </a:r>
          </a:p>
          <a:p>
            <a:pPr algn="just" eaLnBrk="1" fontAlgn="auto" hangingPunct="1">
              <a:spcBef>
                <a:spcPts val="0"/>
              </a:spcBef>
              <a:spcAft>
                <a:spcPts val="0"/>
              </a:spcAft>
              <a:defRPr/>
            </a:pPr>
            <a:endParaRPr lang="pt-BR" altLang="pt-BR" sz="2000" b="1" dirty="0">
              <a:solidFill>
                <a:srgbClr val="000000"/>
              </a:solidFill>
              <a:latin typeface="Arial" charset="0"/>
              <a:cs typeface="Times New Roman" pitchFamily="18" charset="0"/>
            </a:endParaRPr>
          </a:p>
        </p:txBody>
      </p:sp>
      <p:pic>
        <p:nvPicPr>
          <p:cNvPr id="6" name="Picture 2">
            <a:extLst>
              <a:ext uri="{FF2B5EF4-FFF2-40B4-BE49-F238E27FC236}">
                <a16:creationId xmlns:a16="http://schemas.microsoft.com/office/drawing/2014/main" id="{40466F67-669D-D06D-6121-87ACF898F8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15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267854" y="1523526"/>
            <a:ext cx="11154651" cy="5134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eaLnBrk="1" fontAlgn="auto" hangingPunct="1">
              <a:spcBef>
                <a:spcPct val="0"/>
              </a:spcBef>
              <a:spcAft>
                <a:spcPts val="0"/>
              </a:spcAft>
              <a:buClrTx/>
              <a:buSzTx/>
              <a:buFont typeface="Brush Script MT" panose="03060802040406070304" pitchFamily="66" charset="0"/>
              <a:buNone/>
              <a:defRPr/>
            </a:pPr>
            <a:r>
              <a:rPr lang="pt-BR" sz="2400" b="1" dirty="0">
                <a:highlight>
                  <a:srgbClr val="C7FF97"/>
                </a:highlight>
                <a:ea typeface="Verdana" panose="020B0604030504040204" pitchFamily="34" charset="0"/>
                <a:cs typeface="Tahoma" pitchFamily="34" charset="0"/>
              </a:rPr>
              <a:t>LEI  ESTADUAL Nº 14.675/2009</a:t>
            </a:r>
          </a:p>
          <a:p>
            <a:pPr algn="ctr" eaLnBrk="1" fontAlgn="auto" hangingPunct="1">
              <a:spcBef>
                <a:spcPct val="0"/>
              </a:spcBef>
              <a:spcAft>
                <a:spcPts val="0"/>
              </a:spcAft>
              <a:buClrTx/>
              <a:buSzTx/>
              <a:buFont typeface="Brush Script MT" panose="03060802040406070304" pitchFamily="66" charset="0"/>
              <a:buNone/>
              <a:defRPr/>
            </a:pPr>
            <a:endParaRPr lang="pt-BR" sz="1600" b="1" dirty="0">
              <a:ea typeface="Verdana" panose="020B0604030504040204" pitchFamily="34" charset="0"/>
              <a:cs typeface="Tahoma" pitchFamily="34" charset="0"/>
            </a:endParaRPr>
          </a:p>
          <a:p>
            <a:pPr algn="ctr" eaLnBrk="1" fontAlgn="auto" hangingPunct="1">
              <a:spcBef>
                <a:spcPct val="0"/>
              </a:spcBef>
              <a:spcAft>
                <a:spcPts val="0"/>
              </a:spcAft>
              <a:buClrTx/>
              <a:buSzTx/>
              <a:buFontTx/>
              <a:buNone/>
              <a:defRPr/>
            </a:pPr>
            <a:r>
              <a:rPr lang="pt-BR" sz="1600" dirty="0">
                <a:solidFill>
                  <a:srgbClr val="000000"/>
                </a:solidFill>
                <a:ea typeface="Times New Roman" panose="02020603050405020304" pitchFamily="18" charset="0"/>
              </a:rPr>
              <a:t>Art. 29. </a:t>
            </a:r>
            <a:r>
              <a:rPr lang="pt-BR" sz="1600" b="1" dirty="0">
                <a:solidFill>
                  <a:srgbClr val="000000"/>
                </a:solidFill>
                <a:highlight>
                  <a:srgbClr val="C7FF97"/>
                </a:highlight>
                <a:ea typeface="Times New Roman" panose="02020603050405020304" pitchFamily="18" charset="0"/>
              </a:rPr>
              <a:t>São passíveis de licenciamento ambiental pelo Órgão Estadual de Meio Ambiente as atividades consideradas, por meio de Resolução do CONSEMA</a:t>
            </a:r>
            <a:r>
              <a:rPr lang="pt-BR" sz="1600" dirty="0">
                <a:solidFill>
                  <a:srgbClr val="000000"/>
                </a:solidFill>
                <a:ea typeface="Times New Roman" panose="02020603050405020304" pitchFamily="18" charset="0"/>
              </a:rPr>
              <a:t>, potencialmente causadoras de degradação ambiental. </a:t>
            </a:r>
          </a:p>
          <a:p>
            <a:pPr algn="ctr" eaLnBrk="1" fontAlgn="auto" hangingPunct="1">
              <a:spcBef>
                <a:spcPct val="0"/>
              </a:spcBef>
              <a:spcAft>
                <a:spcPts val="0"/>
              </a:spcAft>
              <a:buClrTx/>
              <a:buSzTx/>
              <a:buFontTx/>
              <a:buNone/>
              <a:defRPr/>
            </a:pPr>
            <a:endParaRPr lang="pt-BR" altLang="pt-BR" sz="1600" b="1" dirty="0">
              <a:solidFill>
                <a:srgbClr val="000000"/>
              </a:solidFill>
              <a:ea typeface="Times New Roman" panose="02020603050405020304" pitchFamily="18" charset="0"/>
              <a:cs typeface="Tahoma" panose="020B0604030504040204" pitchFamily="34" charset="0"/>
            </a:endParaRPr>
          </a:p>
          <a:p>
            <a:pPr algn="just" eaLnBrk="1" fontAlgn="auto" hangingPunct="1">
              <a:lnSpc>
                <a:spcPts val="1650"/>
              </a:lnSpc>
              <a:spcAft>
                <a:spcPts val="1200"/>
              </a:spcAft>
              <a:buFont typeface="Brush Script MT" panose="03060802040406070304" pitchFamily="66" charset="0"/>
              <a:buNone/>
              <a:defRPr/>
            </a:pPr>
            <a:r>
              <a:rPr lang="pt-BR" sz="1600" dirty="0">
                <a:solidFill>
                  <a:srgbClr val="000000"/>
                </a:solidFill>
                <a:ea typeface="Times New Roman" panose="02020603050405020304" pitchFamily="18" charset="0"/>
                <a:cs typeface="Times New Roman" panose="02020603050405020304" pitchFamily="18" charset="0"/>
              </a:rPr>
              <a:t>§ 4º </a:t>
            </a:r>
            <a:r>
              <a:rPr lang="pt-BR" sz="1600" dirty="0">
                <a:solidFill>
                  <a:srgbClr val="000000"/>
                </a:solidFill>
                <a:highlight>
                  <a:srgbClr val="C7FF97"/>
                </a:highlight>
                <a:ea typeface="Times New Roman" panose="02020603050405020304" pitchFamily="18" charset="0"/>
                <a:cs typeface="Times New Roman" panose="02020603050405020304" pitchFamily="18" charset="0"/>
              </a:rPr>
              <a:t>Não são objeto de licenciamento ambiental</a:t>
            </a:r>
            <a:r>
              <a:rPr lang="pt-BR" sz="1600" dirty="0">
                <a:solidFill>
                  <a:srgbClr val="000000"/>
                </a:solidFill>
                <a:ea typeface="Times New Roman" panose="02020603050405020304" pitchFamily="18" charset="0"/>
                <a:cs typeface="Times New Roman" panose="02020603050405020304" pitchFamily="18" charset="0"/>
              </a:rPr>
              <a:t>, em qualquer de suas modalidades, todas as atividades ou empreendimentos que:</a:t>
            </a:r>
            <a:endParaRPr lang="pt-BR" sz="1600" dirty="0">
              <a:ea typeface="Calibri" panose="020F0502020204030204" pitchFamily="34" charset="0"/>
              <a:cs typeface="Times New Roman" panose="02020603050405020304" pitchFamily="18" charset="0"/>
            </a:endParaRPr>
          </a:p>
          <a:p>
            <a:pPr algn="just" eaLnBrk="1" fontAlgn="auto" hangingPunct="1">
              <a:lnSpc>
                <a:spcPts val="1650"/>
              </a:lnSpc>
              <a:spcAft>
                <a:spcPts val="800"/>
              </a:spcAft>
              <a:buFont typeface="Brush Script MT" panose="03060802040406070304" pitchFamily="66" charset="0"/>
              <a:buNone/>
              <a:defRPr/>
            </a:pPr>
            <a:r>
              <a:rPr lang="pt-BR" sz="1600" dirty="0">
                <a:solidFill>
                  <a:srgbClr val="000000"/>
                </a:solidFill>
                <a:ea typeface="Times New Roman" panose="02020603050405020304" pitchFamily="18" charset="0"/>
                <a:cs typeface="Times New Roman" panose="02020603050405020304" pitchFamily="18" charset="0"/>
              </a:rPr>
              <a:t>I – </a:t>
            </a:r>
            <a:r>
              <a:rPr lang="pt-BR" sz="1600" dirty="0">
                <a:solidFill>
                  <a:srgbClr val="000000"/>
                </a:solidFill>
                <a:highlight>
                  <a:srgbClr val="C7FF97"/>
                </a:highlight>
                <a:ea typeface="Times New Roman" panose="02020603050405020304" pitchFamily="18" charset="0"/>
                <a:cs typeface="Times New Roman" panose="02020603050405020304" pitchFamily="18" charset="0"/>
              </a:rPr>
              <a:t>não constem da Resolução de que trata o </a:t>
            </a:r>
            <a:r>
              <a:rPr lang="pt-BR" sz="1600" i="1" dirty="0">
                <a:solidFill>
                  <a:srgbClr val="000000"/>
                </a:solidFill>
                <a:highlight>
                  <a:srgbClr val="C7FF97"/>
                </a:highlight>
                <a:ea typeface="Times New Roman" panose="02020603050405020304" pitchFamily="18" charset="0"/>
                <a:cs typeface="Times New Roman" panose="02020603050405020304" pitchFamily="18" charset="0"/>
              </a:rPr>
              <a:t>caput</a:t>
            </a:r>
            <a:r>
              <a:rPr lang="pt-BR" sz="1600" dirty="0">
                <a:solidFill>
                  <a:srgbClr val="000000"/>
                </a:solidFill>
                <a:highlight>
                  <a:srgbClr val="C7FF97"/>
                </a:highlight>
                <a:ea typeface="Times New Roman" panose="02020603050405020304" pitchFamily="18" charset="0"/>
                <a:cs typeface="Times New Roman" panose="02020603050405020304" pitchFamily="18" charset="0"/>
              </a:rPr>
              <a:t>; ou</a:t>
            </a:r>
            <a:endParaRPr lang="pt-BR" sz="1600" dirty="0">
              <a:highlight>
                <a:srgbClr val="C7FF97"/>
              </a:highlight>
              <a:ea typeface="Calibri" panose="020F0502020204030204" pitchFamily="34" charset="0"/>
              <a:cs typeface="Times New Roman" panose="02020603050405020304" pitchFamily="18" charset="0"/>
            </a:endParaRPr>
          </a:p>
          <a:p>
            <a:pPr algn="just" eaLnBrk="1" fontAlgn="auto" hangingPunct="1">
              <a:lnSpc>
                <a:spcPts val="1650"/>
              </a:lnSpc>
              <a:spcAft>
                <a:spcPts val="800"/>
              </a:spcAft>
              <a:buFont typeface="Brush Script MT" panose="03060802040406070304" pitchFamily="66" charset="0"/>
              <a:buNone/>
              <a:defRPr/>
            </a:pPr>
            <a:r>
              <a:rPr lang="pt-BR" sz="1600" dirty="0">
                <a:solidFill>
                  <a:srgbClr val="000000"/>
                </a:solidFill>
                <a:ea typeface="Times New Roman" panose="02020603050405020304" pitchFamily="18" charset="0"/>
                <a:cs typeface="Times New Roman" panose="02020603050405020304" pitchFamily="18" charset="0"/>
              </a:rPr>
              <a:t>II – </a:t>
            </a:r>
            <a:r>
              <a:rPr lang="pt-BR" sz="1600" dirty="0">
                <a:solidFill>
                  <a:srgbClr val="000000"/>
                </a:solidFill>
                <a:highlight>
                  <a:srgbClr val="C7FF97"/>
                </a:highlight>
                <a:ea typeface="Times New Roman" panose="02020603050405020304" pitchFamily="18" charset="0"/>
                <a:cs typeface="Times New Roman" panose="02020603050405020304" pitchFamily="18" charset="0"/>
              </a:rPr>
              <a:t>embora constem na Resolução de que trata o </a:t>
            </a:r>
            <a:r>
              <a:rPr lang="pt-BR" sz="1600" i="1" dirty="0">
                <a:solidFill>
                  <a:srgbClr val="000000"/>
                </a:solidFill>
                <a:highlight>
                  <a:srgbClr val="C7FF97"/>
                </a:highlight>
                <a:ea typeface="Times New Roman" panose="02020603050405020304" pitchFamily="18" charset="0"/>
                <a:cs typeface="Times New Roman" panose="02020603050405020304" pitchFamily="18" charset="0"/>
              </a:rPr>
              <a:t>caput</a:t>
            </a:r>
            <a:r>
              <a:rPr lang="pt-BR" sz="1600" dirty="0">
                <a:solidFill>
                  <a:srgbClr val="000000"/>
                </a:solidFill>
                <a:highlight>
                  <a:srgbClr val="C7FF97"/>
                </a:highlight>
                <a:ea typeface="Times New Roman" panose="02020603050405020304" pitchFamily="18" charset="0"/>
                <a:cs typeface="Times New Roman" panose="02020603050405020304" pitchFamily="18" charset="0"/>
              </a:rPr>
              <a:t>, tenham porte inferior ao mínimo definido para fins de licenciamento ambiental. </a:t>
            </a:r>
          </a:p>
          <a:p>
            <a:pPr algn="just" eaLnBrk="1" fontAlgn="auto" hangingPunct="1">
              <a:lnSpc>
                <a:spcPts val="1650"/>
              </a:lnSpc>
              <a:spcAft>
                <a:spcPts val="800"/>
              </a:spcAft>
              <a:buFont typeface="Brush Script MT" panose="03060802040406070304" pitchFamily="66" charset="0"/>
              <a:buNone/>
              <a:defRPr/>
            </a:pPr>
            <a:endParaRPr lang="pt-BR" sz="1600" dirty="0">
              <a:ea typeface="Calibri" panose="020F0502020204030204" pitchFamily="34" charset="0"/>
              <a:cs typeface="Times New Roman" panose="02020603050405020304" pitchFamily="18" charset="0"/>
            </a:endParaRPr>
          </a:p>
          <a:p>
            <a:pPr algn="just" eaLnBrk="1" fontAlgn="auto" hangingPunct="1">
              <a:lnSpc>
                <a:spcPts val="1650"/>
              </a:lnSpc>
              <a:spcAft>
                <a:spcPts val="800"/>
              </a:spcAft>
              <a:buFont typeface="Brush Script MT" panose="03060802040406070304" pitchFamily="66" charset="0"/>
              <a:buNone/>
              <a:defRPr/>
            </a:pPr>
            <a:r>
              <a:rPr lang="pt-BR" sz="1600" dirty="0">
                <a:solidFill>
                  <a:srgbClr val="000000"/>
                </a:solidFill>
                <a:ea typeface="Times New Roman" panose="02020603050405020304" pitchFamily="18" charset="0"/>
                <a:cs typeface="Times New Roman" panose="02020603050405020304" pitchFamily="18" charset="0"/>
              </a:rPr>
              <a:t>§ 5º A </a:t>
            </a:r>
            <a:r>
              <a:rPr lang="pt-BR" sz="1600" b="1" dirty="0">
                <a:solidFill>
                  <a:srgbClr val="000000"/>
                </a:solidFill>
                <a:highlight>
                  <a:srgbClr val="C7FF97"/>
                </a:highlight>
                <a:ea typeface="Times New Roman" panose="02020603050405020304" pitchFamily="18" charset="0"/>
                <a:cs typeface="Times New Roman" panose="02020603050405020304" pitchFamily="18" charset="0"/>
              </a:rPr>
              <a:t>competência p</a:t>
            </a:r>
            <a:r>
              <a:rPr lang="pt-BR" sz="1600" b="1" dirty="0">
                <a:solidFill>
                  <a:srgbClr val="000000"/>
                </a:solidFill>
                <a:highlight>
                  <a:srgbClr val="00FF00"/>
                </a:highlight>
                <a:ea typeface="Times New Roman" panose="02020603050405020304" pitchFamily="18" charset="0"/>
                <a:cs typeface="Times New Roman" panose="02020603050405020304" pitchFamily="18" charset="0"/>
              </a:rPr>
              <a:t>revista no </a:t>
            </a:r>
            <a:r>
              <a:rPr lang="pt-BR" sz="1600" b="1" i="1" dirty="0">
                <a:solidFill>
                  <a:srgbClr val="000000"/>
                </a:solidFill>
                <a:highlight>
                  <a:srgbClr val="00FF00"/>
                </a:highlight>
                <a:ea typeface="Times New Roman" panose="02020603050405020304" pitchFamily="18" charset="0"/>
                <a:cs typeface="Times New Roman" panose="02020603050405020304" pitchFamily="18" charset="0"/>
              </a:rPr>
              <a:t>caput</a:t>
            </a:r>
            <a:r>
              <a:rPr lang="pt-BR" sz="1600" b="1" dirty="0">
                <a:solidFill>
                  <a:srgbClr val="000000"/>
                </a:solidFill>
                <a:highlight>
                  <a:srgbClr val="00FF00"/>
                </a:highlight>
                <a:ea typeface="Times New Roman" panose="02020603050405020304" pitchFamily="18" charset="0"/>
                <a:cs typeface="Times New Roman" panose="02020603050405020304" pitchFamily="18" charset="0"/>
              </a:rPr>
              <a:t> é de exercício privativo do CONSEMA</a:t>
            </a:r>
            <a:r>
              <a:rPr lang="pt-BR" sz="1600" dirty="0">
                <a:solidFill>
                  <a:srgbClr val="000000"/>
                </a:solidFill>
                <a:highlight>
                  <a:srgbClr val="C7FF97"/>
                </a:highlight>
                <a:ea typeface="Times New Roman" panose="02020603050405020304" pitchFamily="18" charset="0"/>
                <a:cs typeface="Times New Roman" panose="02020603050405020304" pitchFamily="18" charset="0"/>
              </a:rPr>
              <a:t>, </a:t>
            </a:r>
            <a:r>
              <a:rPr lang="pt-BR" sz="1600" dirty="0">
                <a:solidFill>
                  <a:srgbClr val="000000"/>
                </a:solidFill>
                <a:ea typeface="Times New Roman" panose="02020603050405020304" pitchFamily="18" charset="0"/>
                <a:cs typeface="Times New Roman" panose="02020603050405020304" pitchFamily="18" charset="0"/>
              </a:rPr>
              <a:t>não podendo ser exercida por qualquer outro órgão, estadual ou municipal. (NR) </a:t>
            </a:r>
          </a:p>
          <a:p>
            <a:pPr algn="just" eaLnBrk="1" fontAlgn="auto" hangingPunct="1">
              <a:lnSpc>
                <a:spcPts val="1650"/>
              </a:lnSpc>
              <a:spcAft>
                <a:spcPts val="800"/>
              </a:spcAft>
              <a:buFont typeface="Brush Script MT" panose="03060802040406070304" pitchFamily="66" charset="0"/>
              <a:buNone/>
              <a:defRPr/>
            </a:pPr>
            <a:endParaRPr lang="pt-BR" sz="1600" dirty="0">
              <a:solidFill>
                <a:srgbClr val="000000"/>
              </a:solidFill>
              <a:ea typeface="Times New Roman" panose="02020603050405020304" pitchFamily="18" charset="0"/>
              <a:cs typeface="Times New Roman" panose="02020603050405020304" pitchFamily="18" charset="0"/>
            </a:endParaRPr>
          </a:p>
          <a:p>
            <a:pPr algn="just" eaLnBrk="1" fontAlgn="auto" hangingPunct="1">
              <a:spcAft>
                <a:spcPts val="800"/>
              </a:spcAft>
              <a:buFont typeface="Brush Script MT" panose="03060802040406070304" pitchFamily="66" charset="0"/>
              <a:buNone/>
              <a:defRPr/>
            </a:pPr>
            <a:r>
              <a:rPr lang="pt-BR" sz="1600" dirty="0">
                <a:solidFill>
                  <a:srgbClr val="000000"/>
                </a:solidFill>
                <a:ea typeface="Times New Roman" panose="02020603050405020304" pitchFamily="18" charset="0"/>
                <a:cs typeface="Times New Roman" panose="02020603050405020304" pitchFamily="18" charset="0"/>
              </a:rPr>
              <a:t>§ 6º O licenciamento das atividades ou dos empreendimentos de impacto local será de atribuição dos Municípios, consorciados ou não, conforme estabelecido por meio de Resolução do CONSEMA e considerados os critérios de porte, potencial poluidor e natureza da atividade ou empreendimento. </a:t>
            </a:r>
          </a:p>
          <a:p>
            <a:pPr algn="ctr" eaLnBrk="1" fontAlgn="auto" hangingPunct="1">
              <a:lnSpc>
                <a:spcPts val="1650"/>
              </a:lnSpc>
              <a:spcAft>
                <a:spcPts val="1200"/>
              </a:spcAft>
              <a:buFont typeface="Brush Script MT" panose="03060802040406070304" pitchFamily="66" charset="0"/>
              <a:buNone/>
              <a:defRPr/>
            </a:pPr>
            <a:r>
              <a:rPr lang="pt-BR" sz="1600" dirty="0">
                <a:solidFill>
                  <a:schemeClr val="tx1"/>
                </a:solidFill>
                <a:ea typeface="Times New Roman" panose="02020603050405020304" pitchFamily="18" charset="0"/>
                <a:cs typeface="Times New Roman" panose="02020603050405020304" pitchFamily="18" charset="0"/>
              </a:rPr>
              <a:t>(</a:t>
            </a:r>
            <a:r>
              <a:rPr lang="pt-BR" sz="1600" u="sng" dirty="0">
                <a:solidFill>
                  <a:schemeClr val="tx1"/>
                </a:solidFil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Redação dada pela Lei 18.350, de 2022</a:t>
            </a:r>
            <a:r>
              <a:rPr lang="pt-BR" sz="1600" dirty="0">
                <a:solidFill>
                  <a:schemeClr val="tx1"/>
                </a:solidFill>
                <a:ea typeface="Times New Roman" panose="02020603050405020304" pitchFamily="18" charset="0"/>
                <a:cs typeface="Times New Roman" panose="02020603050405020304" pitchFamily="18" charset="0"/>
              </a:rPr>
              <a:t>)</a:t>
            </a:r>
            <a:endParaRPr lang="pt-BR" sz="1600" dirty="0">
              <a:solidFill>
                <a:schemeClr val="tx1"/>
              </a:solidFill>
              <a:ea typeface="Verdana" pitchFamily="34" charset="0"/>
              <a:cs typeface="Verdana" pitchFamily="34" charset="0"/>
            </a:endParaRPr>
          </a:p>
        </p:txBody>
      </p:sp>
      <p:pic>
        <p:nvPicPr>
          <p:cNvPr id="2" name="Picture 2">
            <a:extLst>
              <a:ext uri="{FF2B5EF4-FFF2-40B4-BE49-F238E27FC236}">
                <a16:creationId xmlns:a16="http://schemas.microsoft.com/office/drawing/2014/main" id="{AC5CB6C5-83C6-CBF4-5664-5C0DA48439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782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722625" cy="658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67854" y="1523526"/>
            <a:ext cx="11229602" cy="4154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eaLnBrk="1" fontAlgn="auto" hangingPunct="1">
              <a:spcBef>
                <a:spcPct val="0"/>
              </a:spcBef>
              <a:spcAft>
                <a:spcPts val="0"/>
              </a:spcAft>
              <a:buClrTx/>
              <a:buSzTx/>
              <a:buFont typeface="Brush Script MT" panose="03060802040406070304" pitchFamily="66" charset="0"/>
              <a:buNone/>
              <a:defRPr/>
            </a:pPr>
            <a:endParaRPr lang="pt-BR" sz="1800" b="1" dirty="0">
              <a:ea typeface="Verdana" panose="020B0604030504040204" pitchFamily="34" charset="0"/>
              <a:cs typeface="Tahoma" pitchFamily="34" charset="0"/>
            </a:endParaRPr>
          </a:p>
          <a:p>
            <a:pPr algn="just" eaLnBrk="1" fontAlgn="auto" hangingPunct="1">
              <a:spcBef>
                <a:spcPts val="0"/>
              </a:spcBef>
              <a:spcAft>
                <a:spcPts val="0"/>
              </a:spcAft>
              <a:defRPr/>
            </a:pPr>
            <a:r>
              <a:rPr lang="pt-BR" sz="1800" dirty="0"/>
              <a:t>Art. 13. Os empreendimentos e atividades são licenciados ou autorizados, ambientalmente, </a:t>
            </a:r>
            <a:r>
              <a:rPr lang="pt-BR" sz="1800" b="1" u="sng" dirty="0">
                <a:highlight>
                  <a:srgbClr val="C7FF97"/>
                </a:highlight>
              </a:rPr>
              <a:t>por um único ente federativo</a:t>
            </a:r>
            <a:r>
              <a:rPr lang="pt-BR" sz="1800" dirty="0">
                <a:highlight>
                  <a:srgbClr val="FCFDF6"/>
                </a:highlight>
              </a:rPr>
              <a:t>, e</a:t>
            </a:r>
            <a:r>
              <a:rPr lang="pt-BR" sz="1800" dirty="0"/>
              <a:t>m conformidade com as atribuições estabelecidas nos termos desta Lei Complementar. </a:t>
            </a:r>
          </a:p>
          <a:p>
            <a:pPr algn="just" eaLnBrk="1" fontAlgn="auto" hangingPunct="1">
              <a:spcBef>
                <a:spcPts val="0"/>
              </a:spcBef>
              <a:spcAft>
                <a:spcPts val="0"/>
              </a:spcAft>
              <a:defRPr/>
            </a:pPr>
            <a:endParaRPr lang="pt-BR" sz="1800" dirty="0"/>
          </a:p>
          <a:p>
            <a:pPr algn="just" eaLnBrk="1" fontAlgn="auto" hangingPunct="1">
              <a:spcBef>
                <a:spcPts val="0"/>
              </a:spcBef>
              <a:spcAft>
                <a:spcPts val="0"/>
              </a:spcAft>
              <a:defRPr/>
            </a:pPr>
            <a:endParaRPr lang="pt-BR" sz="1800" dirty="0">
              <a:highlight>
                <a:srgbClr val="C7FF97"/>
              </a:highlight>
            </a:endParaRPr>
          </a:p>
          <a:p>
            <a:pPr algn="just" eaLnBrk="1" fontAlgn="auto" hangingPunct="1">
              <a:spcBef>
                <a:spcPts val="0"/>
              </a:spcBef>
              <a:spcAft>
                <a:spcPts val="0"/>
              </a:spcAft>
              <a:defRPr/>
            </a:pPr>
            <a:r>
              <a:rPr lang="pt-BR" sz="1800" dirty="0">
                <a:highlight>
                  <a:srgbClr val="C7FF97"/>
                </a:highlight>
              </a:rPr>
              <a:t>§ 1</a:t>
            </a:r>
            <a:r>
              <a:rPr lang="pt-BR" sz="1800" u="sng" baseline="30000" dirty="0">
                <a:highlight>
                  <a:srgbClr val="C7FF97"/>
                </a:highlight>
              </a:rPr>
              <a:t>o</a:t>
            </a:r>
            <a:r>
              <a:rPr lang="pt-BR" sz="1800" dirty="0">
                <a:highlight>
                  <a:srgbClr val="C7FF97"/>
                </a:highlight>
              </a:rPr>
              <a:t> </a:t>
            </a:r>
            <a:r>
              <a:rPr lang="pt-BR" sz="1800" b="1" dirty="0">
                <a:highlight>
                  <a:srgbClr val="C7FF97"/>
                </a:highlight>
              </a:rPr>
              <a:t>Os demais entes federativos interessados podem manifestar-se </a:t>
            </a:r>
            <a:r>
              <a:rPr lang="pt-BR" sz="1800" dirty="0">
                <a:highlight>
                  <a:srgbClr val="C7FF97"/>
                </a:highlight>
              </a:rPr>
              <a:t>ao órgão responsável pela licença ou autorização, </a:t>
            </a:r>
            <a:r>
              <a:rPr lang="pt-BR" sz="1800" b="1" dirty="0">
                <a:highlight>
                  <a:srgbClr val="C7FF97"/>
                </a:highlight>
              </a:rPr>
              <a:t>de maneira não vinculante</a:t>
            </a:r>
            <a:r>
              <a:rPr lang="pt-BR" sz="1800" dirty="0">
                <a:highlight>
                  <a:srgbClr val="C7FF97"/>
                </a:highlight>
              </a:rPr>
              <a:t>, </a:t>
            </a:r>
            <a:r>
              <a:rPr lang="pt-BR" sz="1800" dirty="0"/>
              <a:t>respeitados os prazos e procedimentos do licenciamento ambiental. </a:t>
            </a:r>
          </a:p>
          <a:p>
            <a:pPr algn="just" eaLnBrk="1" fontAlgn="auto" hangingPunct="1">
              <a:spcBef>
                <a:spcPts val="0"/>
              </a:spcBef>
              <a:spcAft>
                <a:spcPts val="0"/>
              </a:spcAft>
              <a:defRPr/>
            </a:pPr>
            <a:endParaRPr lang="pt-BR" sz="1800" dirty="0">
              <a:solidFill>
                <a:prstClr val="white"/>
              </a:solidFill>
            </a:endParaRPr>
          </a:p>
          <a:p>
            <a:pPr algn="just" eaLnBrk="1" fontAlgn="auto" hangingPunct="1">
              <a:spcBef>
                <a:spcPts val="0"/>
              </a:spcBef>
              <a:spcAft>
                <a:spcPts val="0"/>
              </a:spcAft>
              <a:defRPr/>
            </a:pPr>
            <a:endParaRPr lang="pt-BR" sz="1800" dirty="0">
              <a:solidFill>
                <a:prstClr val="white"/>
              </a:solidFill>
            </a:endParaRPr>
          </a:p>
          <a:p>
            <a:pPr algn="just" eaLnBrk="1" fontAlgn="auto" hangingPunct="1">
              <a:spcBef>
                <a:spcPts val="0"/>
              </a:spcBef>
              <a:spcAft>
                <a:spcPts val="0"/>
              </a:spcAft>
              <a:defRPr/>
            </a:pPr>
            <a:r>
              <a:rPr lang="pt-BR" sz="1800" dirty="0">
                <a:highlight>
                  <a:srgbClr val="00FF00"/>
                </a:highlight>
              </a:rPr>
              <a:t>§ 2</a:t>
            </a:r>
            <a:r>
              <a:rPr lang="pt-BR" sz="1800" u="sng" baseline="30000" dirty="0">
                <a:highlight>
                  <a:srgbClr val="00FF00"/>
                </a:highlight>
              </a:rPr>
              <a:t>o</a:t>
            </a:r>
            <a:r>
              <a:rPr lang="pt-BR" sz="1800" dirty="0">
                <a:highlight>
                  <a:srgbClr val="00FF00"/>
                </a:highlight>
              </a:rPr>
              <a:t> A </a:t>
            </a:r>
            <a:r>
              <a:rPr lang="pt-BR" sz="1800" b="1" dirty="0">
                <a:highlight>
                  <a:srgbClr val="00FF00"/>
                </a:highlight>
              </a:rPr>
              <a:t>supressão de vegetação decorrente de licenciamentos</a:t>
            </a:r>
            <a:r>
              <a:rPr lang="pt-BR" sz="1800" dirty="0">
                <a:highlight>
                  <a:srgbClr val="00FF00"/>
                </a:highlight>
              </a:rPr>
              <a:t> ambientais </a:t>
            </a:r>
            <a:r>
              <a:rPr lang="pt-BR" sz="1800" b="1" dirty="0">
                <a:highlight>
                  <a:srgbClr val="00FF00"/>
                </a:highlight>
              </a:rPr>
              <a:t>é autorizada pelo ente federativo licenciador</a:t>
            </a:r>
            <a:r>
              <a:rPr lang="pt-BR" sz="1800" dirty="0">
                <a:highlight>
                  <a:srgbClr val="00FF00"/>
                </a:highlight>
              </a:rPr>
              <a:t>. </a:t>
            </a:r>
          </a:p>
          <a:p>
            <a:pPr algn="just" eaLnBrk="1" fontAlgn="auto" hangingPunct="1">
              <a:spcBef>
                <a:spcPts val="0"/>
              </a:spcBef>
              <a:spcAft>
                <a:spcPts val="0"/>
              </a:spcAft>
              <a:defRPr/>
            </a:pPr>
            <a:endParaRPr lang="pt-BR" sz="1200" b="1" dirty="0">
              <a:solidFill>
                <a:prstClr val="white"/>
              </a:solidFill>
              <a:cs typeface="Tahoma" pitchFamily="34" charset="0"/>
            </a:endParaRPr>
          </a:p>
          <a:p>
            <a:pPr algn="just" eaLnBrk="1" fontAlgn="auto" hangingPunct="1">
              <a:spcBef>
                <a:spcPts val="0"/>
              </a:spcBef>
              <a:spcAft>
                <a:spcPts val="0"/>
              </a:spcAft>
              <a:defRPr/>
            </a:pPr>
            <a:endParaRPr lang="pt-BR" sz="1800" b="1" dirty="0">
              <a:highlight>
                <a:srgbClr val="FFFF00"/>
              </a:highlight>
            </a:endParaRPr>
          </a:p>
          <a:p>
            <a:pPr algn="just" eaLnBrk="1" fontAlgn="auto" hangingPunct="1">
              <a:spcBef>
                <a:spcPts val="0"/>
              </a:spcBef>
              <a:spcAft>
                <a:spcPts val="0"/>
              </a:spcAft>
              <a:defRPr/>
            </a:pPr>
            <a:r>
              <a:rPr lang="pt-BR" sz="1800" dirty="0"/>
              <a:t>§ 3º  Os </a:t>
            </a:r>
            <a:r>
              <a:rPr lang="pt-BR" sz="1800" b="1" dirty="0">
                <a:highlight>
                  <a:srgbClr val="C7FF97"/>
                </a:highlight>
              </a:rPr>
              <a:t>valores alusivos às taxas de licenciamento ambiental </a:t>
            </a:r>
            <a:r>
              <a:rPr lang="pt-BR" sz="1800" dirty="0"/>
              <a:t>e outros serviços afins devem guardar relação de proporcionalidade com o custo e a complexidade do serviço prestado pelo ente federativo. </a:t>
            </a:r>
          </a:p>
        </p:txBody>
      </p:sp>
      <p:sp>
        <p:nvSpPr>
          <p:cNvPr id="2" name="Retângulo 1">
            <a:extLst>
              <a:ext uri="{FF2B5EF4-FFF2-40B4-BE49-F238E27FC236}">
                <a16:creationId xmlns:a16="http://schemas.microsoft.com/office/drawing/2014/main" id="{B602336B-8595-3C01-F7B1-1D0E066C97C0}"/>
              </a:ext>
            </a:extLst>
          </p:cNvPr>
          <p:cNvSpPr/>
          <p:nvPr/>
        </p:nvSpPr>
        <p:spPr>
          <a:xfrm>
            <a:off x="224884" y="3846277"/>
            <a:ext cx="11272571" cy="928729"/>
          </a:xfrm>
          <a:prstGeom prst="rect">
            <a:avLst/>
          </a:prstGeom>
          <a:noFill/>
          <a:ln w="381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4" name="Picture 2">
            <a:extLst>
              <a:ext uri="{FF2B5EF4-FFF2-40B4-BE49-F238E27FC236}">
                <a16:creationId xmlns:a16="http://schemas.microsoft.com/office/drawing/2014/main" id="{82AF3EFF-1FBB-109B-4E50-FF036D5E8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6138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5234764"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ESTADUAL N° 14.675/2009</a:t>
            </a:r>
          </a:p>
        </p:txBody>
      </p:sp>
      <p:sp>
        <p:nvSpPr>
          <p:cNvPr id="111" name="Retângulo 5"/>
          <p:cNvSpPr txBox="1"/>
          <p:nvPr/>
        </p:nvSpPr>
        <p:spPr>
          <a:xfrm>
            <a:off x="267854" y="1523526"/>
            <a:ext cx="11079700" cy="52424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eaLnBrk="1" fontAlgn="auto" hangingPunct="1">
              <a:spcBef>
                <a:spcPct val="0"/>
              </a:spcBef>
              <a:spcAft>
                <a:spcPts val="0"/>
              </a:spcAft>
              <a:buClrTx/>
              <a:buSzTx/>
              <a:buFont typeface="Brush Script MT" panose="03060802040406070304" pitchFamily="66" charset="0"/>
              <a:buNone/>
              <a:defRPr/>
            </a:pPr>
            <a:endParaRPr lang="pt-BR" sz="1800" b="1" dirty="0">
              <a:highlight>
                <a:srgbClr val="C7FF97"/>
              </a:highlight>
              <a:ea typeface="Verdana" panose="020B0604030504040204" pitchFamily="34" charset="0"/>
              <a:cs typeface="Tahoma" pitchFamily="34" charset="0"/>
            </a:endParaRPr>
          </a:p>
          <a:p>
            <a:pPr indent="685800" algn="just" fontAlgn="auto">
              <a:spcBef>
                <a:spcPts val="0"/>
              </a:spcBef>
              <a:spcAft>
                <a:spcPts val="1200"/>
              </a:spcAft>
              <a:defRPr/>
            </a:pPr>
            <a:r>
              <a:rPr lang="pt-BR" sz="1800" dirty="0">
                <a:highlight>
                  <a:srgbClr val="FCFDF6"/>
                </a:highlight>
                <a:ea typeface="Times New Roman" panose="02020603050405020304" pitchFamily="18" charset="0"/>
                <a:cs typeface="Times New Roman" panose="02020603050405020304" pitchFamily="18" charset="0"/>
              </a:rPr>
              <a:t>Art. 285. </a:t>
            </a:r>
            <a:r>
              <a:rPr lang="pt-BR" sz="1800" b="1" dirty="0">
                <a:highlight>
                  <a:srgbClr val="C7FF97"/>
                </a:highlight>
                <a:ea typeface="Times New Roman" panose="02020603050405020304" pitchFamily="18" charset="0"/>
                <a:cs typeface="Times New Roman" panose="02020603050405020304" pitchFamily="18" charset="0"/>
              </a:rPr>
              <a:t>Aos Municípios compete</a:t>
            </a:r>
            <a:r>
              <a:rPr lang="pt-BR" sz="1800" dirty="0">
                <a:highlight>
                  <a:srgbClr val="FCFDF6"/>
                </a:highlight>
                <a:ea typeface="Times New Roman" panose="02020603050405020304" pitchFamily="18" charset="0"/>
                <a:cs typeface="Times New Roman" panose="02020603050405020304" pitchFamily="18" charset="0"/>
              </a:rPr>
              <a:t>:</a:t>
            </a:r>
          </a:p>
          <a:p>
            <a:pPr indent="685800" algn="just" fontAlgn="auto">
              <a:spcBef>
                <a:spcPts val="0"/>
              </a:spcBef>
              <a:spcAft>
                <a:spcPts val="1200"/>
              </a:spcAft>
              <a:defRPr/>
            </a:pPr>
            <a:r>
              <a:rPr lang="pt-BR" sz="1800" dirty="0">
                <a:highlight>
                  <a:srgbClr val="FCFDF6"/>
                </a:highlight>
                <a:ea typeface="Times New Roman" panose="02020603050405020304" pitchFamily="18" charset="0"/>
                <a:cs typeface="Times New Roman" panose="02020603050405020304" pitchFamily="18" charset="0"/>
              </a:rPr>
              <a:t>I – definir, implementar, utilizar e manter sistemas informatizados para controle dos processos de licenciamento e fiscalização; e</a:t>
            </a:r>
            <a:endParaRPr lang="pt-BR" sz="1800" dirty="0">
              <a:highlight>
                <a:srgbClr val="FCFDF6"/>
              </a:highlight>
              <a:ea typeface="Calibri" panose="020F0502020204030204" pitchFamily="34" charset="0"/>
              <a:cs typeface="Times New Roman" panose="02020603050405020304" pitchFamily="18" charset="0"/>
            </a:endParaRPr>
          </a:p>
          <a:p>
            <a:pPr indent="685800" algn="just" fontAlgn="auto">
              <a:spcBef>
                <a:spcPts val="0"/>
              </a:spcBef>
              <a:spcAft>
                <a:spcPts val="1200"/>
              </a:spcAft>
              <a:defRPr/>
            </a:pPr>
            <a:r>
              <a:rPr lang="pt-BR" sz="1800" dirty="0">
                <a:highlight>
                  <a:srgbClr val="FCFDF6"/>
                </a:highlight>
                <a:ea typeface="Times New Roman" panose="02020603050405020304" pitchFamily="18" charset="0"/>
                <a:cs typeface="Times New Roman" panose="02020603050405020304" pitchFamily="18" charset="0"/>
              </a:rPr>
              <a:t>II – </a:t>
            </a:r>
            <a:r>
              <a:rPr lang="pt-BR" sz="1800" b="1" dirty="0">
                <a:highlight>
                  <a:srgbClr val="C7FF97"/>
                </a:highlight>
                <a:ea typeface="Times New Roman" panose="02020603050405020304" pitchFamily="18" charset="0"/>
                <a:cs typeface="Times New Roman" panose="02020603050405020304" pitchFamily="18" charset="0"/>
              </a:rPr>
              <a:t>a emissão de autorização de corte para os pedidos de supressão florestal quando em propriedades situadas em área rural, em zona urbana, zona de expansão urbana e núcleos urbanos informais</a:t>
            </a:r>
            <a:r>
              <a:rPr lang="pt-BR" sz="1800" dirty="0">
                <a:highlight>
                  <a:srgbClr val="C7FF97"/>
                </a:highlight>
                <a:ea typeface="Times New Roman" panose="02020603050405020304" pitchFamily="18" charset="0"/>
                <a:cs typeface="Times New Roman" panose="02020603050405020304" pitchFamily="18" charset="0"/>
              </a:rPr>
              <a:t>,</a:t>
            </a:r>
            <a:r>
              <a:rPr lang="pt-BR" sz="1800" dirty="0">
                <a:highlight>
                  <a:srgbClr val="FCFDF6"/>
                </a:highlight>
                <a:ea typeface="Times New Roman" panose="02020603050405020304" pitchFamily="18" charset="0"/>
                <a:cs typeface="Times New Roman" panose="02020603050405020304" pitchFamily="18" charset="0"/>
              </a:rPr>
              <a:t> estes ainda que situados em área rural, </a:t>
            </a:r>
            <a:r>
              <a:rPr lang="pt-BR" sz="3600" b="1" dirty="0">
                <a:highlight>
                  <a:srgbClr val="C7FF97"/>
                </a:highlight>
                <a:ea typeface="Times New Roman" panose="02020603050405020304" pitchFamily="18" charset="0"/>
                <a:cs typeface="Times New Roman" panose="02020603050405020304" pitchFamily="18" charset="0"/>
              </a:rPr>
              <a:t>independentemente de </a:t>
            </a:r>
            <a:r>
              <a:rPr lang="pt-BR" sz="3600" b="1" dirty="0">
                <a:highlight>
                  <a:srgbClr val="C7FF97"/>
                </a:highlight>
                <a:cs typeface="Times New Roman" panose="02020603050405020304" pitchFamily="18" charset="0"/>
              </a:rPr>
              <a:t>convênio</a:t>
            </a:r>
            <a:r>
              <a:rPr lang="pt-BR" sz="1800" dirty="0">
                <a:highlight>
                  <a:srgbClr val="FCFDF6"/>
                </a:highlight>
                <a:cs typeface="Times New Roman" panose="02020603050405020304" pitchFamily="18" charset="0"/>
              </a:rPr>
              <a:t> com o órgão ambiental estadual, </a:t>
            </a:r>
            <a:r>
              <a:rPr lang="pt-BR" sz="1800" dirty="0">
                <a:highlight>
                  <a:srgbClr val="FCFDF6"/>
                </a:highlight>
                <a:ea typeface="Times New Roman" panose="02020603050405020304" pitchFamily="18" charset="0"/>
                <a:cs typeface="Times New Roman" panose="02020603050405020304" pitchFamily="18" charset="0"/>
              </a:rPr>
              <a:t>considerando-se </a:t>
            </a:r>
            <a:r>
              <a:rPr lang="pt-BR" sz="3600" b="1" dirty="0">
                <a:highlight>
                  <a:srgbClr val="C7FF97"/>
                </a:highlight>
                <a:cs typeface="Times New Roman" panose="02020603050405020304" pitchFamily="18" charset="0"/>
              </a:rPr>
              <a:t>automaticamente delegada </a:t>
            </a:r>
            <a:r>
              <a:rPr lang="pt-BR" sz="1800" dirty="0">
                <a:highlight>
                  <a:srgbClr val="FCFDF6"/>
                </a:highlight>
                <a:ea typeface="Times New Roman" panose="02020603050405020304" pitchFamily="18" charset="0"/>
                <a:cs typeface="Times New Roman" panose="02020603050405020304" pitchFamily="18" charset="0"/>
              </a:rPr>
              <a:t>a competência quando a municipalidade estiver habilitada para licenciamento ambiental.</a:t>
            </a:r>
            <a:endParaRPr lang="pt-BR" sz="1800" dirty="0">
              <a:highlight>
                <a:srgbClr val="FCFDF6"/>
              </a:highlight>
              <a:ea typeface="Calibri" panose="020F0502020204030204" pitchFamily="34" charset="0"/>
              <a:cs typeface="Times New Roman" panose="02020603050405020304" pitchFamily="18" charset="0"/>
            </a:endParaRPr>
          </a:p>
          <a:p>
            <a:pPr indent="685800" algn="just" fontAlgn="auto">
              <a:spcBef>
                <a:spcPts val="0"/>
              </a:spcBef>
              <a:spcAft>
                <a:spcPts val="800"/>
              </a:spcAft>
              <a:defRPr/>
            </a:pPr>
            <a:r>
              <a:rPr lang="pt-BR" sz="1800" dirty="0">
                <a:highlight>
                  <a:srgbClr val="FCFDF6"/>
                </a:highlight>
                <a:ea typeface="Times New Roman" panose="02020603050405020304" pitchFamily="18" charset="0"/>
                <a:cs typeface="Times New Roman" panose="02020603050405020304" pitchFamily="18" charset="0"/>
              </a:rPr>
              <a:t>Parágrafo único. Na situação prevista pelo inciso II do </a:t>
            </a:r>
            <a:r>
              <a:rPr lang="pt-BR" sz="1800" i="1" dirty="0">
                <a:highlight>
                  <a:srgbClr val="FCFDF6"/>
                </a:highlight>
                <a:ea typeface="Times New Roman" panose="02020603050405020304" pitchFamily="18" charset="0"/>
                <a:cs typeface="Times New Roman" panose="02020603050405020304" pitchFamily="18" charset="0"/>
              </a:rPr>
              <a:t>caput</a:t>
            </a:r>
            <a:r>
              <a:rPr lang="pt-BR" sz="1800" dirty="0">
                <a:highlight>
                  <a:srgbClr val="FCFDF6"/>
                </a:highlight>
                <a:ea typeface="Times New Roman" panose="02020603050405020304" pitchFamily="18" charset="0"/>
                <a:cs typeface="Times New Roman" panose="02020603050405020304" pitchFamily="18" charset="0"/>
              </a:rPr>
              <a:t>, o órgão ambiental municipal realizará a competência plena para gestão florestal, respondendo unicamente pelos seus atos e omissões. (NR) </a:t>
            </a:r>
            <a:endParaRPr lang="pt-BR" sz="1200" dirty="0">
              <a:solidFill>
                <a:schemeClr val="bg1"/>
              </a:solidFill>
              <a:highlight>
                <a:srgbClr val="FCFDF6"/>
              </a:highlight>
              <a:ea typeface="Times New Roman" panose="02020603050405020304" pitchFamily="18" charset="0"/>
              <a:cs typeface="Times New Roman" panose="02020603050405020304" pitchFamily="18" charset="0"/>
            </a:endParaRPr>
          </a:p>
          <a:p>
            <a:pPr indent="685800" algn="ctr" fontAlgn="auto">
              <a:spcBef>
                <a:spcPts val="0"/>
              </a:spcBef>
              <a:spcAft>
                <a:spcPts val="800"/>
              </a:spcAft>
              <a:defRPr/>
            </a:pPr>
            <a:r>
              <a:rPr lang="pt-BR" sz="2000" dirty="0">
                <a:solidFill>
                  <a:schemeClr val="tx1"/>
                </a:solidFill>
                <a:highlight>
                  <a:srgbClr val="FCFDF6"/>
                </a:highlight>
                <a:ea typeface="Times New Roman" panose="02020603050405020304" pitchFamily="18" charset="0"/>
                <a:cs typeface="Times New Roman" panose="02020603050405020304" pitchFamily="18" charset="0"/>
              </a:rPr>
              <a:t>(</a:t>
            </a:r>
            <a:r>
              <a:rPr lang="pt-BR" sz="2000" u="sng" dirty="0">
                <a:solidFill>
                  <a:schemeClr val="tx1"/>
                </a:solidFill>
                <a:highlight>
                  <a:srgbClr val="FCFDF6"/>
                </a:highligh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Redação dada pela Lei 18.350, de 2022</a:t>
            </a:r>
            <a:r>
              <a:rPr lang="pt-BR" sz="2000" dirty="0">
                <a:solidFill>
                  <a:schemeClr val="tx1"/>
                </a:solidFill>
                <a:highlight>
                  <a:srgbClr val="FCFDF6"/>
                </a:highlight>
                <a:ea typeface="Times New Roman" panose="02020603050405020304" pitchFamily="18" charset="0"/>
                <a:cs typeface="Times New Roman" panose="02020603050405020304" pitchFamily="18" charset="0"/>
              </a:rPr>
              <a:t>)</a:t>
            </a:r>
            <a:r>
              <a:rPr lang="pt-BR" dirty="0">
                <a:solidFill>
                  <a:schemeClr val="tx1"/>
                </a:solidFill>
                <a:highlight>
                  <a:srgbClr val="FCFDF6"/>
                </a:highlight>
              </a:rPr>
              <a:t> </a:t>
            </a:r>
          </a:p>
        </p:txBody>
      </p:sp>
      <p:pic>
        <p:nvPicPr>
          <p:cNvPr id="2" name="Picture 2">
            <a:extLst>
              <a:ext uri="{FF2B5EF4-FFF2-40B4-BE49-F238E27FC236}">
                <a16:creationId xmlns:a16="http://schemas.microsoft.com/office/drawing/2014/main" id="{07912DA1-3AFC-7CDE-FDBA-25BB3C23FB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401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7722625" cy="658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COMPLEMENTAR  N°140/2011</a:t>
            </a:r>
          </a:p>
        </p:txBody>
      </p:sp>
      <p:sp>
        <p:nvSpPr>
          <p:cNvPr id="111" name="Retângulo 5"/>
          <p:cNvSpPr txBox="1"/>
          <p:nvPr/>
        </p:nvSpPr>
        <p:spPr>
          <a:xfrm>
            <a:off x="267854" y="1523526"/>
            <a:ext cx="10557163" cy="5355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defRPr/>
            </a:pPr>
            <a:r>
              <a:rPr lang="pt-BR" sz="1800" dirty="0">
                <a:solidFill>
                  <a:srgbClr val="000000"/>
                </a:solidFill>
              </a:rPr>
              <a:t>Art. 17.  </a:t>
            </a:r>
            <a:r>
              <a:rPr lang="pt-BR" sz="1800" b="1" dirty="0">
                <a:solidFill>
                  <a:schemeClr val="tx1"/>
                </a:solidFill>
                <a:highlight>
                  <a:srgbClr val="C7FF97"/>
                </a:highlight>
              </a:rPr>
              <a:t>Compete ao órgão responsável pelo licenciamento ou autorização, conforme o caso, de um empreendimento ou atividade, lavrar </a:t>
            </a:r>
            <a:r>
              <a:rPr lang="pt-BR" sz="2400" b="1" dirty="0">
                <a:solidFill>
                  <a:schemeClr val="tx1"/>
                </a:solidFill>
                <a:highlight>
                  <a:srgbClr val="C7FF97"/>
                </a:highlight>
              </a:rPr>
              <a:t>auto de infração ambiental </a:t>
            </a:r>
            <a:r>
              <a:rPr lang="pt-BR" sz="1800" b="1" dirty="0">
                <a:solidFill>
                  <a:schemeClr val="tx1"/>
                </a:solidFill>
                <a:highlight>
                  <a:srgbClr val="C7FF97"/>
                </a:highlight>
              </a:rPr>
              <a:t>e instaurar processo administrativo para a apuração de infrações </a:t>
            </a:r>
            <a:r>
              <a:rPr lang="pt-BR" sz="1800" b="1" dirty="0">
                <a:solidFill>
                  <a:srgbClr val="000000"/>
                </a:solidFill>
                <a:highlight>
                  <a:srgbClr val="C7FF97"/>
                </a:highlight>
              </a:rPr>
              <a:t>à legislação ambiental cometidas pelo empreendimento ou atividade licenciada ou autorizada.</a:t>
            </a:r>
            <a:r>
              <a:rPr lang="pt-BR" sz="1800" dirty="0">
                <a:solidFill>
                  <a:srgbClr val="000000"/>
                </a:solidFill>
                <a:highlight>
                  <a:srgbClr val="C7FF97"/>
                </a:highlight>
              </a:rPr>
              <a:t> </a:t>
            </a:r>
          </a:p>
          <a:p>
            <a:pPr algn="just">
              <a:defRPr/>
            </a:pPr>
            <a:endParaRPr lang="pt-BR" sz="1800" dirty="0">
              <a:solidFill>
                <a:srgbClr val="000000"/>
              </a:solidFill>
            </a:endParaRPr>
          </a:p>
          <a:p>
            <a:pPr algn="just">
              <a:defRPr/>
            </a:pPr>
            <a:r>
              <a:rPr lang="pt-BR" sz="1800" dirty="0">
                <a:solidFill>
                  <a:srgbClr val="000000"/>
                </a:solidFill>
              </a:rPr>
              <a:t>§ 1</a:t>
            </a:r>
            <a:r>
              <a:rPr lang="pt-BR" sz="1800" u="sng" baseline="30000" dirty="0">
                <a:solidFill>
                  <a:srgbClr val="000000"/>
                </a:solidFill>
              </a:rPr>
              <a:t>o</a:t>
            </a:r>
            <a:r>
              <a:rPr lang="pt-BR" sz="1800" dirty="0">
                <a:solidFill>
                  <a:srgbClr val="000000"/>
                </a:solidFill>
              </a:rPr>
              <a:t>  Qualquer pessoa legalmente identificada, ao constatar infração ambiental decorrente de empreendimento ou atividade utilizadores de recursos ambientais, efetiva ou potencialmente poluidores, pode dirigir representação ao órgão a que se refere o </a:t>
            </a:r>
            <a:r>
              <a:rPr lang="pt-BR" sz="1800" b="1" dirty="0">
                <a:solidFill>
                  <a:srgbClr val="000000"/>
                </a:solidFill>
              </a:rPr>
              <a:t>caput</a:t>
            </a:r>
            <a:r>
              <a:rPr lang="pt-BR" sz="1800" dirty="0">
                <a:solidFill>
                  <a:srgbClr val="000000"/>
                </a:solidFill>
              </a:rPr>
              <a:t>, para efeito do exercício de seu poder de polícia. </a:t>
            </a:r>
          </a:p>
          <a:p>
            <a:pPr algn="just">
              <a:defRPr/>
            </a:pPr>
            <a:r>
              <a:rPr lang="pt-BR" sz="1800" dirty="0">
                <a:solidFill>
                  <a:srgbClr val="000000"/>
                </a:solidFill>
              </a:rPr>
              <a:t>§ 2</a:t>
            </a:r>
            <a:r>
              <a:rPr lang="pt-BR" sz="1800" u="sng" baseline="30000" dirty="0">
                <a:solidFill>
                  <a:srgbClr val="000000"/>
                </a:solidFill>
              </a:rPr>
              <a:t>o</a:t>
            </a:r>
            <a:r>
              <a:rPr lang="pt-BR" sz="1800" dirty="0">
                <a:solidFill>
                  <a:srgbClr val="000000"/>
                </a:solidFill>
              </a:rPr>
              <a:t>  </a:t>
            </a:r>
            <a:r>
              <a:rPr lang="pt-BR" sz="1800" b="1" dirty="0">
                <a:solidFill>
                  <a:srgbClr val="000000"/>
                </a:solidFill>
                <a:highlight>
                  <a:srgbClr val="C7FF97"/>
                </a:highlight>
              </a:rPr>
              <a:t>Nos casos de iminência ou ocorrência de degradação da qualidade ambiental, o ente federativo que tiver conhecimento do fato deverá determinar medidas para evitá-la, fazer cessá-la ou mitigá-la, comunicando imediatamente ao órgão competente para as providências cabíveis. </a:t>
            </a:r>
            <a:endParaRPr lang="pt-BR" sz="1800" dirty="0">
              <a:solidFill>
                <a:srgbClr val="000000"/>
              </a:solidFill>
              <a:highlight>
                <a:srgbClr val="C7FF97"/>
              </a:highlight>
            </a:endParaRPr>
          </a:p>
          <a:p>
            <a:pPr algn="just">
              <a:defRPr/>
            </a:pPr>
            <a:r>
              <a:rPr lang="pt-BR" sz="1800" dirty="0">
                <a:solidFill>
                  <a:srgbClr val="000000"/>
                </a:solidFill>
              </a:rPr>
              <a:t>§ 3</a:t>
            </a:r>
            <a:r>
              <a:rPr lang="pt-BR" sz="1800" u="sng" baseline="30000" dirty="0">
                <a:solidFill>
                  <a:srgbClr val="000000"/>
                </a:solidFill>
              </a:rPr>
              <a:t>o</a:t>
            </a:r>
            <a:r>
              <a:rPr lang="pt-BR" sz="1800" dirty="0">
                <a:solidFill>
                  <a:srgbClr val="000000"/>
                </a:solidFill>
              </a:rPr>
              <a:t>  </a:t>
            </a:r>
            <a:r>
              <a:rPr lang="pt-BR" sz="1800" b="1" dirty="0">
                <a:solidFill>
                  <a:srgbClr val="000000"/>
                </a:solidFill>
                <a:highlight>
                  <a:srgbClr val="00FF00"/>
                </a:highlight>
              </a:rPr>
              <a:t>O </a:t>
            </a:r>
            <a:r>
              <a:rPr lang="pt-BR" sz="1800" b="1" dirty="0">
                <a:solidFill>
                  <a:srgbClr val="000000"/>
                </a:solidFill>
                <a:highlight>
                  <a:srgbClr val="C7FF97"/>
                </a:highlight>
              </a:rPr>
              <a:t>disposto no caput</a:t>
            </a:r>
            <a:r>
              <a:rPr lang="pt-BR" sz="1800" b="1" i="1" dirty="0">
                <a:solidFill>
                  <a:srgbClr val="000000"/>
                </a:solidFill>
                <a:highlight>
                  <a:srgbClr val="C7FF97"/>
                </a:highlight>
              </a:rPr>
              <a:t> </a:t>
            </a:r>
            <a:r>
              <a:rPr lang="pt-BR" sz="1800" b="1" dirty="0">
                <a:solidFill>
                  <a:srgbClr val="000000"/>
                </a:solidFill>
                <a:highlight>
                  <a:srgbClr val="C7FF97"/>
                </a:highlight>
              </a:rPr>
              <a:t>deste artigo não impede o exercício pelos entes federativos da atribuição comum de fiscalização</a:t>
            </a:r>
            <a:r>
              <a:rPr lang="pt-BR" sz="1800" dirty="0">
                <a:solidFill>
                  <a:srgbClr val="000000"/>
                </a:solidFill>
                <a:highlight>
                  <a:srgbClr val="C7FF97"/>
                </a:highlight>
              </a:rPr>
              <a:t> </a:t>
            </a:r>
            <a:r>
              <a:rPr lang="pt-BR" sz="1800" dirty="0">
                <a:solidFill>
                  <a:srgbClr val="000000"/>
                </a:solidFill>
              </a:rPr>
              <a:t>da conformidade de empreendimentos e atividades efetiva ou potencialmente poluidores ou utilizadores de recursos naturais com a legislação ambiental em vigor, </a:t>
            </a:r>
            <a:r>
              <a:rPr lang="pt-BR" sz="1800" b="1" dirty="0">
                <a:solidFill>
                  <a:srgbClr val="000000"/>
                </a:solidFill>
                <a:highlight>
                  <a:srgbClr val="00FF00"/>
                </a:highlight>
              </a:rPr>
              <a:t>prevalecendo o auto de infração ambiental lavrado por órgão que</a:t>
            </a:r>
            <a:r>
              <a:rPr lang="pt-BR" sz="2400" b="1" dirty="0">
                <a:solidFill>
                  <a:srgbClr val="000000"/>
                </a:solidFill>
                <a:highlight>
                  <a:srgbClr val="00FF00"/>
                </a:highlight>
              </a:rPr>
              <a:t> detenha a atribuição de licenciamento ou autorização a que se refere o caput. </a:t>
            </a:r>
            <a:endParaRPr lang="pt-BR" sz="1800" b="1" dirty="0">
              <a:solidFill>
                <a:srgbClr val="000000"/>
              </a:solidFill>
              <a:highlight>
                <a:srgbClr val="00FF00"/>
              </a:highlight>
            </a:endParaRPr>
          </a:p>
        </p:txBody>
      </p:sp>
      <p:pic>
        <p:nvPicPr>
          <p:cNvPr id="2" name="Picture 2">
            <a:extLst>
              <a:ext uri="{FF2B5EF4-FFF2-40B4-BE49-F238E27FC236}">
                <a16:creationId xmlns:a16="http://schemas.microsoft.com/office/drawing/2014/main" id="{64614EE1-94C3-8C88-D72E-1C62A53D91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9242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267854" y="1523526"/>
            <a:ext cx="11423403" cy="520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eaLnBrk="1" fontAlgn="auto" hangingPunct="1">
              <a:spcBef>
                <a:spcPct val="0"/>
              </a:spcBef>
              <a:spcAft>
                <a:spcPts val="0"/>
              </a:spcAft>
              <a:buClrTx/>
              <a:buSzTx/>
              <a:buFont typeface="Brush Script MT" panose="03060802040406070304" pitchFamily="66" charset="0"/>
              <a:buNone/>
              <a:defRPr/>
            </a:pPr>
            <a:r>
              <a:rPr lang="pt-BR" sz="2400" b="1" dirty="0">
                <a:highlight>
                  <a:srgbClr val="C7FF97"/>
                </a:highlight>
                <a:ea typeface="Verdana" panose="020B0604030504040204" pitchFamily="34" charset="0"/>
                <a:cs typeface="Tahoma" pitchFamily="34" charset="0"/>
              </a:rPr>
              <a:t>LEI  FEDERAL Nº 9.605/98</a:t>
            </a:r>
          </a:p>
          <a:p>
            <a:pPr algn="ctr" eaLnBrk="1" fontAlgn="auto" hangingPunct="1">
              <a:spcBef>
                <a:spcPct val="0"/>
              </a:spcBef>
              <a:spcAft>
                <a:spcPts val="0"/>
              </a:spcAft>
              <a:buClrTx/>
              <a:buSzTx/>
              <a:buFont typeface="Brush Script MT" panose="03060802040406070304" pitchFamily="66" charset="0"/>
              <a:buNone/>
              <a:defRPr/>
            </a:pPr>
            <a:endParaRPr lang="pt-BR" sz="1600" b="1" dirty="0">
              <a:ea typeface="Verdana" panose="020B0604030504040204" pitchFamily="34" charset="0"/>
              <a:cs typeface="Tahoma" pitchFamily="34" charset="0"/>
            </a:endParaRPr>
          </a:p>
          <a:p>
            <a:pPr eaLnBrk="1" fontAlgn="auto" hangingPunct="1">
              <a:spcBef>
                <a:spcPct val="0"/>
              </a:spcBef>
              <a:spcAft>
                <a:spcPts val="0"/>
              </a:spcAft>
              <a:buClrTx/>
              <a:buSzTx/>
              <a:buFontTx/>
              <a:buNone/>
              <a:defRPr/>
            </a:pPr>
            <a:r>
              <a:rPr lang="pt-BR" sz="2000" dirty="0">
                <a:solidFill>
                  <a:srgbClr val="000000"/>
                </a:solidFill>
                <a:ea typeface="Times New Roman" panose="02020603050405020304" pitchFamily="18" charset="0"/>
              </a:rPr>
              <a:t>Art. 2º Quem, </a:t>
            </a:r>
            <a:r>
              <a:rPr lang="pt-BR" sz="2000" b="1" dirty="0">
                <a:solidFill>
                  <a:srgbClr val="000000"/>
                </a:solidFill>
                <a:ea typeface="Times New Roman" panose="02020603050405020304" pitchFamily="18" charset="0"/>
              </a:rPr>
              <a:t>de qualquer forma, concorre para a prática </a:t>
            </a:r>
            <a:r>
              <a:rPr lang="pt-BR" sz="2000" dirty="0">
                <a:solidFill>
                  <a:srgbClr val="000000"/>
                </a:solidFill>
                <a:ea typeface="Times New Roman" panose="02020603050405020304" pitchFamily="18" charset="0"/>
              </a:rPr>
              <a:t>dos crimes previstos nesta Lei, incide nas penas a estes cominadas, na medida da sua culpabilidade, bem como o diretor, o administrador, o membro de conselho e de órgão técnico, o auditor, o gerente, o preposto ou mandatário de pessoa jurídica, que, sabendo da conduta criminosa de outrem, deixar de impedir a sua prática, quando podia agir para evitá-la.</a:t>
            </a:r>
          </a:p>
          <a:p>
            <a:pPr eaLnBrk="1" fontAlgn="auto" hangingPunct="1">
              <a:spcBef>
                <a:spcPct val="0"/>
              </a:spcBef>
              <a:spcAft>
                <a:spcPts val="0"/>
              </a:spcAft>
              <a:buClrTx/>
              <a:buSzTx/>
              <a:buFontTx/>
              <a:buNone/>
              <a:defRPr/>
            </a:pPr>
            <a:r>
              <a:rPr lang="pt-BR" sz="2000" dirty="0">
                <a:solidFill>
                  <a:schemeClr val="tx1"/>
                </a:solidFill>
                <a:ea typeface="Verdana" pitchFamily="34" charset="0"/>
                <a:cs typeface="Verdana" pitchFamily="34" charset="0"/>
              </a:rPr>
              <a:t>Art. 3º As </a:t>
            </a:r>
            <a:r>
              <a:rPr lang="pt-BR" sz="2000" b="1" dirty="0">
                <a:solidFill>
                  <a:schemeClr val="tx1"/>
                </a:solidFill>
                <a:ea typeface="Verdana" pitchFamily="34" charset="0"/>
                <a:cs typeface="Verdana" pitchFamily="34" charset="0"/>
              </a:rPr>
              <a:t>pessoas jurídicas </a:t>
            </a:r>
            <a:r>
              <a:rPr lang="pt-BR" sz="2000" dirty="0">
                <a:solidFill>
                  <a:schemeClr val="tx1"/>
                </a:solidFill>
                <a:ea typeface="Verdana" pitchFamily="34" charset="0"/>
                <a:cs typeface="Verdana" pitchFamily="34" charset="0"/>
              </a:rPr>
              <a:t>serão responsabilizadas administrativa, civil e penalmente conforme o disposto nesta Lei, nos casos em que a infração seja cometida por decisão de seu representante legal ou contratual, ou de seu órgão colegiado, no interesse ou benefício da sua entidade.</a:t>
            </a:r>
          </a:p>
          <a:p>
            <a:pPr eaLnBrk="1" fontAlgn="auto" hangingPunct="1">
              <a:spcBef>
                <a:spcPct val="0"/>
              </a:spcBef>
              <a:spcAft>
                <a:spcPts val="0"/>
              </a:spcAft>
              <a:buClrTx/>
              <a:buSzTx/>
              <a:buFontTx/>
              <a:buNone/>
              <a:defRPr/>
            </a:pPr>
            <a:endParaRPr lang="pt-BR" sz="2000" dirty="0">
              <a:solidFill>
                <a:schemeClr val="tx1"/>
              </a:solidFill>
              <a:ea typeface="Verdana" pitchFamily="34" charset="0"/>
              <a:cs typeface="Verdana" pitchFamily="34" charset="0"/>
            </a:endParaRPr>
          </a:p>
          <a:p>
            <a:pPr algn="ctr" hangingPunct="1">
              <a:spcBef>
                <a:spcPct val="0"/>
              </a:spcBef>
              <a:defRPr/>
            </a:pPr>
            <a:r>
              <a:rPr lang="pt-BR" sz="2000" b="1" dirty="0">
                <a:highlight>
                  <a:srgbClr val="C7FF97"/>
                </a:highlight>
                <a:ea typeface="Verdana" panose="020B0604030504040204" pitchFamily="34" charset="0"/>
                <a:cs typeface="Tahoma" pitchFamily="34" charset="0"/>
              </a:rPr>
              <a:t>DECRETO  FEDERAL Nº 6.515/08</a:t>
            </a:r>
            <a:endParaRPr lang="pt-BR" sz="2000" dirty="0">
              <a:solidFill>
                <a:schemeClr val="tx1"/>
              </a:solidFill>
              <a:ea typeface="Verdana" pitchFamily="34" charset="0"/>
              <a:cs typeface="Verdana" pitchFamily="34" charset="0"/>
            </a:endParaRPr>
          </a:p>
          <a:p>
            <a:pPr eaLnBrk="1" fontAlgn="auto" hangingPunct="1">
              <a:spcBef>
                <a:spcPct val="0"/>
              </a:spcBef>
              <a:spcAft>
                <a:spcPts val="0"/>
              </a:spcAft>
              <a:buClrTx/>
              <a:buSzTx/>
              <a:buFontTx/>
              <a:buNone/>
              <a:defRPr/>
            </a:pPr>
            <a:r>
              <a:rPr lang="pt-BR" sz="2400" dirty="0">
                <a:solidFill>
                  <a:schemeClr val="tx1"/>
                </a:solidFill>
                <a:ea typeface="Verdana" pitchFamily="34" charset="0"/>
                <a:cs typeface="Verdana" pitchFamily="34" charset="0"/>
              </a:rPr>
              <a:t> Art. 2º  Considera-se infração administrativa ambiental, </a:t>
            </a:r>
            <a:r>
              <a:rPr lang="pt-BR" sz="2400" b="1" dirty="0">
                <a:solidFill>
                  <a:schemeClr val="tx1"/>
                </a:solidFill>
                <a:ea typeface="Verdana" pitchFamily="34" charset="0"/>
                <a:cs typeface="Verdana" pitchFamily="34" charset="0"/>
              </a:rPr>
              <a:t>toda ação ou omissão </a:t>
            </a:r>
            <a:r>
              <a:rPr lang="pt-BR" sz="2400" dirty="0">
                <a:solidFill>
                  <a:schemeClr val="tx1"/>
                </a:solidFill>
                <a:ea typeface="Verdana" pitchFamily="34" charset="0"/>
                <a:cs typeface="Verdana" pitchFamily="34" charset="0"/>
              </a:rPr>
              <a:t>que viole as regras jurídicas de uso, gozo, promoção, proteção e recuperação do meio ambiente, conforme o disposto na Seção III deste Capítulo. </a:t>
            </a:r>
          </a:p>
          <a:p>
            <a:pPr eaLnBrk="1" fontAlgn="auto" hangingPunct="1">
              <a:spcBef>
                <a:spcPct val="0"/>
              </a:spcBef>
              <a:spcAft>
                <a:spcPts val="0"/>
              </a:spcAft>
              <a:buClrTx/>
              <a:buSzTx/>
              <a:buFontTx/>
              <a:buNone/>
              <a:defRPr/>
            </a:pPr>
            <a:endParaRPr lang="pt-BR" sz="2000" dirty="0">
              <a:solidFill>
                <a:schemeClr val="tx1"/>
              </a:solidFill>
              <a:ea typeface="Verdana" pitchFamily="34" charset="0"/>
              <a:cs typeface="Verdana" pitchFamily="34" charset="0"/>
            </a:endParaRPr>
          </a:p>
        </p:txBody>
      </p:sp>
      <p:pic>
        <p:nvPicPr>
          <p:cNvPr id="2" name="Picture 2">
            <a:extLst>
              <a:ext uri="{FF2B5EF4-FFF2-40B4-BE49-F238E27FC236}">
                <a16:creationId xmlns:a16="http://schemas.microsoft.com/office/drawing/2014/main" id="{AC5CB6C5-83C6-CBF4-5664-5C0DA48439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5608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933A41F-C0ED-444C-8E77-9ADB0451B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7" name="Retângulo 1">
            <a:extLst>
              <a:ext uri="{FF2B5EF4-FFF2-40B4-BE49-F238E27FC236}">
                <a16:creationId xmlns:a16="http://schemas.microsoft.com/office/drawing/2014/main" id="{711E7EDB-3536-43C9-A0D2-FAA674006410}"/>
              </a:ext>
            </a:extLst>
          </p:cNvPr>
          <p:cNvSpPr txBox="1"/>
          <p:nvPr/>
        </p:nvSpPr>
        <p:spPr>
          <a:xfrm>
            <a:off x="4512666" y="911892"/>
            <a:ext cx="3444211" cy="739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sz="3200" dirty="0">
                <a:solidFill>
                  <a:schemeClr val="tx1"/>
                </a:solidFill>
              </a:rPr>
              <a:t>PROGRAMAÇÃO</a:t>
            </a:r>
            <a:endParaRPr sz="3200" dirty="0">
              <a:solidFill>
                <a:schemeClr val="tx1"/>
              </a:solidFill>
            </a:endParaRPr>
          </a:p>
        </p:txBody>
      </p:sp>
      <p:graphicFrame>
        <p:nvGraphicFramePr>
          <p:cNvPr id="3" name="Tabela 2">
            <a:extLst>
              <a:ext uri="{FF2B5EF4-FFF2-40B4-BE49-F238E27FC236}">
                <a16:creationId xmlns:a16="http://schemas.microsoft.com/office/drawing/2014/main" id="{CED334A6-7FB7-B807-B28F-5A5F7A6AA3F5}"/>
              </a:ext>
            </a:extLst>
          </p:cNvPr>
          <p:cNvGraphicFramePr>
            <a:graphicFrameLocks noGrp="1"/>
          </p:cNvGraphicFramePr>
          <p:nvPr>
            <p:extLst>
              <p:ext uri="{D42A27DB-BD31-4B8C-83A1-F6EECF244321}">
                <p14:modId xmlns:p14="http://schemas.microsoft.com/office/powerpoint/2010/main" val="955458688"/>
              </p:ext>
            </p:extLst>
          </p:nvPr>
        </p:nvGraphicFramePr>
        <p:xfrm>
          <a:off x="302225" y="1868433"/>
          <a:ext cx="11516149" cy="4546510"/>
        </p:xfrm>
        <a:graphic>
          <a:graphicData uri="http://schemas.openxmlformats.org/drawingml/2006/table">
            <a:tbl>
              <a:tblPr firstRow="1" firstCol="1" bandRow="1">
                <a:tableStyleId>{5940675A-B579-460E-94D1-54222C63F5DA}</a:tableStyleId>
              </a:tblPr>
              <a:tblGrid>
                <a:gridCol w="4903415">
                  <a:extLst>
                    <a:ext uri="{9D8B030D-6E8A-4147-A177-3AD203B41FA5}">
                      <a16:colId xmlns:a16="http://schemas.microsoft.com/office/drawing/2014/main" val="1032584250"/>
                    </a:ext>
                  </a:extLst>
                </a:gridCol>
                <a:gridCol w="6612734">
                  <a:extLst>
                    <a:ext uri="{9D8B030D-6E8A-4147-A177-3AD203B41FA5}">
                      <a16:colId xmlns:a16="http://schemas.microsoft.com/office/drawing/2014/main" val="1681511891"/>
                    </a:ext>
                  </a:extLst>
                </a:gridCol>
              </a:tblGrid>
              <a:tr h="250486">
                <a:tc>
                  <a:txBody>
                    <a:bodyPr/>
                    <a:lstStyle/>
                    <a:p>
                      <a:pPr algn="just">
                        <a:lnSpc>
                          <a:spcPct val="107000"/>
                        </a:lnSpc>
                        <a:spcAft>
                          <a:spcPts val="800"/>
                        </a:spcAft>
                      </a:pPr>
                      <a:r>
                        <a:rPr lang="pt-BR" sz="1600" b="1" dirty="0">
                          <a:solidFill>
                            <a:schemeClr val="tx1"/>
                          </a:solidFill>
                          <a:effectLst/>
                        </a:rPr>
                        <a:t>14h</a:t>
                      </a:r>
                      <a:r>
                        <a:rPr lang="pt-BR" sz="1600" b="1" baseline="0" dirty="0">
                          <a:solidFill>
                            <a:schemeClr val="tx1"/>
                          </a:solidFill>
                          <a:effectLst/>
                        </a:rPr>
                        <a:t> – </a:t>
                      </a:r>
                      <a:r>
                        <a:rPr lang="pt-BR" sz="1600" b="0" dirty="0">
                          <a:solidFill>
                            <a:schemeClr val="tx1"/>
                          </a:solidFill>
                          <a:effectLst/>
                        </a:rPr>
                        <a:t>ABERTURA</a:t>
                      </a:r>
                      <a:endParaRPr lang="pt-BR" sz="1600" b="0" dirty="0">
                        <a:solidFill>
                          <a:schemeClr val="tx1"/>
                        </a:solidFill>
                        <a:effectLst/>
                        <a:latin typeface="Myriad Pro Cond"/>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07000"/>
                        </a:lnSpc>
                        <a:spcAft>
                          <a:spcPts val="800"/>
                        </a:spcAft>
                      </a:pPr>
                      <a:r>
                        <a:rPr lang="pt-BR" sz="800" b="1" dirty="0">
                          <a:effectLst/>
                        </a:rPr>
                        <a:t> </a:t>
                      </a:r>
                      <a:endParaRPr lang="pt-BR" sz="800" b="1" dirty="0">
                        <a:effectLst/>
                        <a:latin typeface="Myriad Pro Cond"/>
                        <a:ea typeface="Calibri" panose="020F0502020204030204" pitchFamily="34" charset="0"/>
                        <a:cs typeface="Times New Roman" panose="02020603050405020304" pitchFamily="18" charset="0"/>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85783190"/>
                  </a:ext>
                </a:extLst>
              </a:tr>
              <a:tr h="1060916">
                <a:tc>
                  <a:txBody>
                    <a:bodyPr/>
                    <a:lstStyle/>
                    <a:p>
                      <a:pPr algn="just">
                        <a:lnSpc>
                          <a:spcPct val="107000"/>
                        </a:lnSpc>
                        <a:spcAft>
                          <a:spcPts val="800"/>
                        </a:spcAft>
                      </a:pPr>
                      <a:r>
                        <a:rPr lang="pt-BR" sz="1600" b="1" dirty="0">
                          <a:solidFill>
                            <a:schemeClr val="tx1"/>
                          </a:solidFill>
                          <a:effectLst/>
                        </a:rPr>
                        <a:t>14h15min – </a:t>
                      </a:r>
                      <a:r>
                        <a:rPr lang="pt-BR" sz="1600" b="0" dirty="0">
                          <a:solidFill>
                            <a:schemeClr val="tx1"/>
                          </a:solidFill>
                          <a:effectLst/>
                        </a:rPr>
                        <a:t>A BASE LEGAL DO LICENCIAMENTO AMBIENTAL E AS COMPETÊNCIAS ENTRE OS ENTES FEDERATIVOS.</a:t>
                      </a:r>
                      <a:endParaRPr lang="pt-BR" sz="1600" b="0" dirty="0">
                        <a:solidFill>
                          <a:schemeClr val="tx1"/>
                        </a:solidFill>
                        <a:effectLst/>
                        <a:latin typeface="Myriad Pro Cond"/>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pt-BR" sz="1600" b="1" dirty="0">
                          <a:effectLst/>
                        </a:rPr>
                        <a:t>     CLAUDIO SOARES DA SILVEIRA</a:t>
                      </a:r>
                    </a:p>
                    <a:p>
                      <a:pPr marL="0" marR="0" lvl="0" indent="0" algn="just" defTabSz="914400" rtl="0" eaLnBrk="1" fontAlgn="auto" latinLnBrk="0" hangingPunct="1">
                        <a:lnSpc>
                          <a:spcPct val="107000"/>
                        </a:lnSpc>
                        <a:spcBef>
                          <a:spcPts val="0"/>
                        </a:spcBef>
                        <a:spcAft>
                          <a:spcPts val="0"/>
                        </a:spcAft>
                        <a:buClrTx/>
                        <a:buSzTx/>
                        <a:buFontTx/>
                        <a:buNone/>
                        <a:tabLst/>
                        <a:defRPr/>
                      </a:pPr>
                      <a:r>
                        <a:rPr lang="pt-BR" sz="1600" b="1" u="none" strike="noStrike" cap="none" spc="0" baseline="0" dirty="0">
                          <a:solidFill>
                            <a:schemeClr val="tx1"/>
                          </a:solidFill>
                          <a:effectLst/>
                          <a:uFillTx/>
                          <a:sym typeface="Calibri"/>
                        </a:rPr>
                        <a:t>     </a:t>
                      </a:r>
                      <a:r>
                        <a:rPr lang="pt-BR" sz="1400" b="0" u="none" strike="noStrike" cap="none" spc="0" baseline="0" dirty="0">
                          <a:solidFill>
                            <a:schemeClr val="tx1"/>
                          </a:solidFill>
                          <a:effectLst/>
                          <a:uFillTx/>
                          <a:sym typeface="Calibri"/>
                        </a:rPr>
                        <a:t>COORDENADOR DA PROCURADORIA JURÍDICA DO IMA/SC</a:t>
                      </a:r>
                    </a:p>
                    <a:p>
                      <a:pPr marL="0" marR="0" lvl="0" indent="0" algn="just" defTabSz="914400" rtl="0" eaLnBrk="1" fontAlgn="auto" latinLnBrk="0" hangingPunct="1">
                        <a:lnSpc>
                          <a:spcPct val="107000"/>
                        </a:lnSpc>
                        <a:spcBef>
                          <a:spcPts val="0"/>
                        </a:spcBef>
                        <a:spcAft>
                          <a:spcPts val="0"/>
                        </a:spcAft>
                        <a:buClrTx/>
                        <a:buSzTx/>
                        <a:buFontTx/>
                        <a:buNone/>
                        <a:tabLst/>
                        <a:defRPr/>
                      </a:pPr>
                      <a:r>
                        <a:rPr lang="pt-BR" sz="1600" b="1" u="none" strike="noStrike" cap="none" spc="0" baseline="0" dirty="0">
                          <a:solidFill>
                            <a:schemeClr val="tx1"/>
                          </a:solidFill>
                          <a:effectLst/>
                          <a:uFillTx/>
                          <a:sym typeface="Calibri"/>
                        </a:rPr>
                        <a:t>     ANDERSON RICARDO STAUB</a:t>
                      </a:r>
                    </a:p>
                    <a:p>
                      <a:pPr marL="0" marR="0" lvl="0" indent="0" algn="just" defTabSz="914400" rtl="0" eaLnBrk="1" fontAlgn="auto" latinLnBrk="0" hangingPunct="1">
                        <a:lnSpc>
                          <a:spcPct val="107000"/>
                        </a:lnSpc>
                        <a:spcBef>
                          <a:spcPts val="0"/>
                        </a:spcBef>
                        <a:spcAft>
                          <a:spcPts val="0"/>
                        </a:spcAft>
                        <a:buClrTx/>
                        <a:buSzTx/>
                        <a:buFontTx/>
                        <a:buNone/>
                        <a:tabLst/>
                        <a:defRPr/>
                      </a:pPr>
                      <a:r>
                        <a:rPr lang="pt-BR" sz="1600" b="1" u="none" strike="noStrike" cap="none" spc="0" baseline="0" dirty="0">
                          <a:solidFill>
                            <a:schemeClr val="tx1"/>
                          </a:solidFill>
                          <a:effectLst/>
                          <a:uFillTx/>
                          <a:sym typeface="Calibri"/>
                        </a:rPr>
                        <a:t>     </a:t>
                      </a:r>
                      <a:r>
                        <a:rPr lang="pt-BR" sz="1400" b="0" u="none" strike="noStrike" cap="none" spc="0" baseline="0" dirty="0">
                          <a:solidFill>
                            <a:schemeClr val="tx1"/>
                          </a:solidFill>
                          <a:effectLst/>
                          <a:uFillTx/>
                          <a:sym typeface="Calibri"/>
                        </a:rPr>
                        <a:t>ENCARREGADO DE DADOS DO IMA/SC</a:t>
                      </a:r>
                      <a:endParaRPr lang="pt-BR" sz="1400" b="0" i="0" u="none" strike="noStrike" cap="none" spc="0" baseline="0" dirty="0">
                        <a:solidFill>
                          <a:schemeClr val="tx1"/>
                        </a:solidFill>
                        <a:effectLst/>
                        <a:uFillTx/>
                        <a:latin typeface="Myriad Pro Cond"/>
                        <a:ea typeface="+mn-ea"/>
                        <a:cs typeface="+mn-cs"/>
                        <a:sym typeface="Calibri"/>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9020200"/>
                  </a:ext>
                </a:extLst>
              </a:tr>
              <a:tr h="642657">
                <a:tc>
                  <a:txBody>
                    <a:bodyPr/>
                    <a:lstStyle/>
                    <a:p>
                      <a:pPr algn="just">
                        <a:lnSpc>
                          <a:spcPct val="107000"/>
                        </a:lnSpc>
                        <a:spcAft>
                          <a:spcPts val="800"/>
                        </a:spcAft>
                      </a:pPr>
                      <a:r>
                        <a:rPr lang="pt-BR" sz="1600" b="1" dirty="0">
                          <a:solidFill>
                            <a:schemeClr val="tx1"/>
                          </a:solidFill>
                          <a:effectLst/>
                          <a:latin typeface="Myriad Pro Cond"/>
                        </a:rPr>
                        <a:t>15h – </a:t>
                      </a:r>
                      <a:r>
                        <a:rPr lang="pt-BR" sz="1600" b="0" dirty="0">
                          <a:solidFill>
                            <a:schemeClr val="tx1"/>
                          </a:solidFill>
                          <a:effectLst/>
                          <a:latin typeface="Myriad Pro Cond"/>
                        </a:rPr>
                        <a:t>MUNICIPALIZAÇÃO DO LICENCIAMENTO</a:t>
                      </a: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00000"/>
                        </a:lnSpc>
                        <a:spcAft>
                          <a:spcPts val="0"/>
                        </a:spcAft>
                      </a:pPr>
                      <a:r>
                        <a:rPr lang="pt-BR" sz="1600" b="1" dirty="0">
                          <a:effectLst/>
                          <a:latin typeface="Myriad Pro Cond"/>
                        </a:rPr>
                        <a:t>     SANDRA REGINA BATISTA</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600" b="0" dirty="0">
                          <a:effectLst/>
                          <a:latin typeface="Myriad Pro Cond"/>
                        </a:rPr>
                        <a:t>     </a:t>
                      </a:r>
                      <a:r>
                        <a:rPr lang="pt-BR" sz="1400" b="0" dirty="0">
                          <a:effectLst/>
                          <a:latin typeface="Myriad Pro Cond"/>
                        </a:rPr>
                        <a:t>COORDENADORA DO COLEGIADO DE MEIO AMBIENTE DA FECAM</a:t>
                      </a: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5542217"/>
                  </a:ext>
                </a:extLst>
              </a:tr>
              <a:tr h="361231">
                <a:tc>
                  <a:txBody>
                    <a:bodyPr/>
                    <a:lstStyle/>
                    <a:p>
                      <a:pPr algn="just">
                        <a:lnSpc>
                          <a:spcPct val="107000"/>
                        </a:lnSpc>
                        <a:spcAft>
                          <a:spcPts val="800"/>
                        </a:spcAft>
                      </a:pPr>
                      <a:r>
                        <a:rPr lang="pt-BR" sz="1600" b="1" dirty="0">
                          <a:solidFill>
                            <a:schemeClr val="tx1"/>
                          </a:solidFill>
                          <a:effectLst/>
                        </a:rPr>
                        <a:t>16h – </a:t>
                      </a:r>
                      <a:r>
                        <a:rPr lang="pt-BR" sz="1600" b="0" dirty="0">
                          <a:solidFill>
                            <a:schemeClr val="tx1"/>
                          </a:solidFill>
                          <a:effectLst/>
                        </a:rPr>
                        <a:t>COFFE BREAK</a:t>
                      </a:r>
                      <a:endParaRPr lang="pt-BR" sz="1600" b="0" dirty="0">
                        <a:solidFill>
                          <a:schemeClr val="tx1"/>
                        </a:solidFill>
                        <a:effectLst/>
                        <a:latin typeface="Myriad Pro Cond"/>
                        <a:ea typeface="Calibri" panose="020F0502020204030204" pitchFamily="34" charset="0"/>
                        <a:cs typeface="Times New Roman" panose="02020603050405020304" pitchFamily="18" charset="0"/>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pt-BR" sz="1400" b="0" dirty="0">
                        <a:effectLst/>
                        <a:latin typeface="Myriad Pro Cond"/>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3604110"/>
                  </a:ext>
                </a:extLst>
              </a:tr>
              <a:tr h="763031">
                <a:tc>
                  <a:txBody>
                    <a:bodyPr/>
                    <a:lstStyle/>
                    <a:p>
                      <a:pPr algn="just">
                        <a:lnSpc>
                          <a:spcPct val="107000"/>
                        </a:lnSpc>
                        <a:spcAft>
                          <a:spcPts val="800"/>
                        </a:spcAft>
                      </a:pPr>
                      <a:r>
                        <a:rPr lang="pt-BR" sz="1600" b="1" dirty="0">
                          <a:solidFill>
                            <a:schemeClr val="tx1"/>
                          </a:solidFill>
                          <a:effectLst/>
                        </a:rPr>
                        <a:t>16h15 – </a:t>
                      </a:r>
                      <a:r>
                        <a:rPr lang="pt-BR" sz="1600" b="0" dirty="0">
                          <a:solidFill>
                            <a:schemeClr val="tx1"/>
                          </a:solidFill>
                          <a:effectLst/>
                        </a:rPr>
                        <a:t>O CONSEMA E OS CRITÉRIOS PARA LICENCIAMENTO AMBIENTAL </a:t>
                      </a:r>
                      <a:endParaRPr lang="pt-BR" sz="1600" b="0" dirty="0">
                        <a:solidFill>
                          <a:schemeClr val="tx1"/>
                        </a:solidFill>
                        <a:effectLst/>
                        <a:latin typeface="Myriad Pro Cond"/>
                        <a:ea typeface="Calibri" panose="020F0502020204030204" pitchFamily="34" charset="0"/>
                        <a:cs typeface="Times New Roman" panose="02020603050405020304" pitchFamily="18" charset="0"/>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07000"/>
                        </a:lnSpc>
                        <a:spcAft>
                          <a:spcPts val="0"/>
                        </a:spcAft>
                      </a:pPr>
                      <a:r>
                        <a:rPr lang="pt-BR" sz="1600" b="1" dirty="0">
                          <a:effectLst/>
                        </a:rPr>
                        <a:t>     JONAS COMIN NUNES</a:t>
                      </a:r>
                    </a:p>
                    <a:p>
                      <a:pPr algn="just">
                        <a:lnSpc>
                          <a:spcPct val="107000"/>
                        </a:lnSpc>
                        <a:spcAft>
                          <a:spcPts val="0"/>
                        </a:spcAft>
                      </a:pPr>
                      <a:r>
                        <a:rPr lang="pt-BR" sz="1400" b="1" dirty="0">
                          <a:effectLst/>
                        </a:rPr>
                        <a:t>      </a:t>
                      </a:r>
                      <a:r>
                        <a:rPr lang="pt-BR" sz="1400" b="0" dirty="0">
                          <a:effectLst/>
                        </a:rPr>
                        <a:t>PRESIDENTE DA CÂMARA TÉCNICA DE LICENCIAMENTO DO CONSEMA </a:t>
                      </a:r>
                      <a:endParaRPr lang="pt-BR" sz="1400" b="0" dirty="0">
                        <a:effectLst/>
                        <a:latin typeface="Myriad Pro Cond"/>
                        <a:ea typeface="Calibri" panose="020F0502020204030204" pitchFamily="34" charset="0"/>
                        <a:cs typeface="Times New Roman" panose="02020603050405020304" pitchFamily="18" charset="0"/>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5460510"/>
                  </a:ext>
                </a:extLst>
              </a:tr>
              <a:tr h="843639">
                <a:tc>
                  <a:txBody>
                    <a:bodyPr/>
                    <a:lstStyle/>
                    <a:p>
                      <a:pPr algn="just">
                        <a:lnSpc>
                          <a:spcPct val="107000"/>
                        </a:lnSpc>
                        <a:spcAft>
                          <a:spcPts val="800"/>
                        </a:spcAft>
                      </a:pPr>
                      <a:r>
                        <a:rPr lang="pt-BR" sz="1600" b="1" dirty="0">
                          <a:solidFill>
                            <a:schemeClr val="tx1"/>
                          </a:solidFill>
                          <a:effectLst/>
                        </a:rPr>
                        <a:t>17hmin – </a:t>
                      </a:r>
                      <a:r>
                        <a:rPr lang="pt-BR" sz="1600" b="0" dirty="0">
                          <a:solidFill>
                            <a:schemeClr val="tx1"/>
                          </a:solidFill>
                          <a:effectLst/>
                        </a:rPr>
                        <a:t>MODALIDADES DE LICENCIAMENTO E ESTUDOS CORRELACIONADOS</a:t>
                      </a:r>
                      <a:endParaRPr lang="pt-BR" sz="1600" b="0" dirty="0">
                        <a:solidFill>
                          <a:schemeClr val="tx1"/>
                        </a:solidFill>
                        <a:effectLst/>
                        <a:latin typeface="Myriad Pro Cond"/>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just">
                        <a:lnSpc>
                          <a:spcPct val="107000"/>
                        </a:lnSpc>
                        <a:spcAft>
                          <a:spcPts val="0"/>
                        </a:spcAft>
                      </a:pPr>
                      <a:r>
                        <a:rPr lang="pt-BR" sz="1600" b="1" dirty="0">
                          <a:effectLst/>
                        </a:rPr>
                        <a:t>     SCHIRLENE CHEGATTI</a:t>
                      </a:r>
                    </a:p>
                    <a:p>
                      <a:pPr algn="just">
                        <a:lnSpc>
                          <a:spcPct val="107000"/>
                        </a:lnSpc>
                        <a:spcAft>
                          <a:spcPts val="0"/>
                        </a:spcAft>
                      </a:pPr>
                      <a:r>
                        <a:rPr lang="pt-BR" sz="1600" b="1" dirty="0">
                          <a:effectLst/>
                        </a:rPr>
                        <a:t>     </a:t>
                      </a:r>
                      <a:r>
                        <a:rPr lang="pt-BR" sz="1400" b="0" dirty="0">
                          <a:effectLst/>
                        </a:rPr>
                        <a:t>CONSULTORA DE MEIO AMBIENTE DA FECAM</a:t>
                      </a:r>
                      <a:endParaRPr lang="pt-BR" sz="1400" b="0" dirty="0">
                        <a:effectLst/>
                        <a:latin typeface="Myriad Pro Cond"/>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01160728"/>
                  </a:ext>
                </a:extLst>
              </a:tr>
              <a:tr h="374064">
                <a:tc gridSpan="2">
                  <a:txBody>
                    <a:bodyPr/>
                    <a:lstStyle/>
                    <a:p>
                      <a:pPr algn="just">
                        <a:lnSpc>
                          <a:spcPct val="107000"/>
                        </a:lnSpc>
                        <a:spcAft>
                          <a:spcPts val="800"/>
                        </a:spcAft>
                      </a:pPr>
                      <a:r>
                        <a:rPr lang="pt-BR" sz="1600" b="1" dirty="0">
                          <a:solidFill>
                            <a:schemeClr val="tx1"/>
                          </a:solidFill>
                          <a:effectLst/>
                        </a:rPr>
                        <a:t>17h45min –</a:t>
                      </a:r>
                      <a:r>
                        <a:rPr lang="pt-BR" sz="1600" b="1" baseline="0" dirty="0">
                          <a:solidFill>
                            <a:schemeClr val="tx1"/>
                          </a:solidFill>
                          <a:effectLst/>
                        </a:rPr>
                        <a:t> </a:t>
                      </a:r>
                      <a:r>
                        <a:rPr lang="pt-BR" sz="1600" b="0" dirty="0">
                          <a:solidFill>
                            <a:schemeClr val="tx1"/>
                          </a:solidFill>
                          <a:effectLst/>
                        </a:rPr>
                        <a:t>QUESTIONAMENTOS</a:t>
                      </a:r>
                      <a:endParaRPr lang="pt-BR" sz="1600" b="0" dirty="0">
                        <a:solidFill>
                          <a:schemeClr val="tx1"/>
                        </a:solidFill>
                        <a:effectLst/>
                        <a:latin typeface="Myriad Pro Cond"/>
                        <a:ea typeface="Calibri" panose="020F0502020204030204" pitchFamily="34" charset="0"/>
                        <a:cs typeface="Times New Roman" panose="02020603050405020304" pitchFamily="18" charset="0"/>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BR"/>
                    </a:p>
                  </a:txBody>
                  <a:tcPr/>
                </a:tc>
                <a:extLst>
                  <a:ext uri="{0D108BD9-81ED-4DB2-BD59-A6C34878D82A}">
                    <a16:rowId xmlns:a16="http://schemas.microsoft.com/office/drawing/2014/main" val="1135951118"/>
                  </a:ext>
                </a:extLst>
              </a:tr>
              <a:tr h="250486">
                <a:tc gridSpan="2">
                  <a:txBody>
                    <a:bodyPr/>
                    <a:lstStyle/>
                    <a:p>
                      <a:pPr algn="just">
                        <a:lnSpc>
                          <a:spcPct val="107000"/>
                        </a:lnSpc>
                        <a:spcAft>
                          <a:spcPts val="800"/>
                        </a:spcAft>
                      </a:pPr>
                      <a:r>
                        <a:rPr lang="pt-BR" sz="1600" b="1" dirty="0">
                          <a:solidFill>
                            <a:schemeClr val="tx1"/>
                          </a:solidFill>
                          <a:effectLst/>
                        </a:rPr>
                        <a:t>18h30min – </a:t>
                      </a:r>
                      <a:r>
                        <a:rPr lang="pt-BR" sz="1600" b="0" dirty="0">
                          <a:solidFill>
                            <a:schemeClr val="tx1"/>
                          </a:solidFill>
                          <a:effectLst/>
                        </a:rPr>
                        <a:t>ENCERRAMENTO</a:t>
                      </a:r>
                      <a:endParaRPr lang="pt-BR" sz="1600" b="0" dirty="0">
                        <a:solidFill>
                          <a:schemeClr val="tx1"/>
                        </a:solidFill>
                        <a:effectLst/>
                        <a:latin typeface="Myriad Pro Cond"/>
                        <a:ea typeface="Calibri" panose="020F0502020204030204" pitchFamily="34" charset="0"/>
                        <a:cs typeface="Times New Roman" panose="02020603050405020304" pitchFamily="18" charset="0"/>
                      </a:endParaRPr>
                    </a:p>
                  </a:txBody>
                  <a:tcPr marL="43726" marR="43726"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pt-BR"/>
                    </a:p>
                  </a:txBody>
                  <a:tcPr/>
                </a:tc>
                <a:extLst>
                  <a:ext uri="{0D108BD9-81ED-4DB2-BD59-A6C34878D82A}">
                    <a16:rowId xmlns:a16="http://schemas.microsoft.com/office/drawing/2014/main" val="772998675"/>
                  </a:ext>
                </a:extLst>
              </a:tr>
            </a:tbl>
          </a:graphicData>
        </a:graphic>
      </p:graphicFrame>
    </p:spTree>
    <p:extLst>
      <p:ext uri="{BB962C8B-B14F-4D97-AF65-F5344CB8AC3E}">
        <p14:creationId xmlns:p14="http://schemas.microsoft.com/office/powerpoint/2010/main" val="292047900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graphicFrame>
        <p:nvGraphicFramePr>
          <p:cNvPr id="2" name="Tabela 2">
            <a:extLst>
              <a:ext uri="{FF2B5EF4-FFF2-40B4-BE49-F238E27FC236}">
                <a16:creationId xmlns:a16="http://schemas.microsoft.com/office/drawing/2014/main" id="{7B6F4C78-7FF9-498B-34EB-2E7F3EEFEBD6}"/>
              </a:ext>
            </a:extLst>
          </p:cNvPr>
          <p:cNvGraphicFramePr>
            <a:graphicFrameLocks noGrp="1"/>
          </p:cNvGraphicFramePr>
          <p:nvPr/>
        </p:nvGraphicFramePr>
        <p:xfrm>
          <a:off x="170274" y="1315380"/>
          <a:ext cx="10847495" cy="5453321"/>
        </p:xfrm>
        <a:graphic>
          <a:graphicData uri="http://schemas.openxmlformats.org/drawingml/2006/table">
            <a:tbl>
              <a:tblPr firstRow="1" bandRow="1">
                <a:tableStyleId>{E8B1032C-EA38-4F05-BA0D-38AFFFC7BED3}</a:tableStyleId>
              </a:tblPr>
              <a:tblGrid>
                <a:gridCol w="3880404">
                  <a:extLst>
                    <a:ext uri="{9D8B030D-6E8A-4147-A177-3AD203B41FA5}">
                      <a16:colId xmlns:a16="http://schemas.microsoft.com/office/drawing/2014/main" val="20000"/>
                    </a:ext>
                  </a:extLst>
                </a:gridCol>
                <a:gridCol w="1587439">
                  <a:extLst>
                    <a:ext uri="{9D8B030D-6E8A-4147-A177-3AD203B41FA5}">
                      <a16:colId xmlns:a16="http://schemas.microsoft.com/office/drawing/2014/main" val="20001"/>
                    </a:ext>
                  </a:extLst>
                </a:gridCol>
                <a:gridCol w="5379652">
                  <a:extLst>
                    <a:ext uri="{9D8B030D-6E8A-4147-A177-3AD203B41FA5}">
                      <a16:colId xmlns:a16="http://schemas.microsoft.com/office/drawing/2014/main" val="20002"/>
                    </a:ext>
                  </a:extLst>
                </a:gridCol>
              </a:tblGrid>
              <a:tr h="306367">
                <a:tc gridSpan="3">
                  <a:txBody>
                    <a:bodyPr/>
                    <a:lstStyle/>
                    <a:p>
                      <a:pPr algn="ctr"/>
                      <a:r>
                        <a:rPr lang="pt-BR" sz="1600" dirty="0">
                          <a:latin typeface="Myriad Pro Cond"/>
                          <a:cs typeface="Arial" panose="020B0604020202020204" pitchFamily="34" charset="0"/>
                        </a:rPr>
                        <a:t>CRONOLOGIA DA BASE LEGAL DO LICENCIAMENTO AMBIENTAL </a:t>
                      </a:r>
                    </a:p>
                  </a:txBody>
                  <a:tcPr/>
                </a:tc>
                <a:tc hMerge="1">
                  <a:txBody>
                    <a:bodyPr/>
                    <a:lstStyle/>
                    <a:p>
                      <a:pPr algn="ctr"/>
                      <a:endParaRPr lang="pt-BR" sz="1800" dirty="0">
                        <a:latin typeface="Arial" panose="020B0604020202020204" pitchFamily="34" charset="0"/>
                        <a:cs typeface="Arial" panose="020B0604020202020204" pitchFamily="34" charset="0"/>
                      </a:endParaRPr>
                    </a:p>
                  </a:txBody>
                  <a:tcPr/>
                </a:tc>
                <a:tc hMerge="1">
                  <a:txBody>
                    <a:bodyPr/>
                    <a:lstStyle/>
                    <a:p>
                      <a:pPr algn="ctr"/>
                      <a:endParaRPr lang="pt-BR"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06367">
                <a:tc>
                  <a:txBody>
                    <a:bodyPr/>
                    <a:lstStyle/>
                    <a:p>
                      <a:pPr algn="ctr"/>
                      <a:r>
                        <a:rPr lang="pt-BR" sz="1600" b="1" dirty="0">
                          <a:latin typeface="Myriad Pro Cond"/>
                          <a:ea typeface="Verdana" panose="020B0604030504040204" pitchFamily="34" charset="0"/>
                          <a:cs typeface="Arial" panose="020B0604020202020204" pitchFamily="34" charset="0"/>
                        </a:rPr>
                        <a:t>BASE LEGAL</a:t>
                      </a:r>
                    </a:p>
                  </a:txBody>
                  <a:tcPr/>
                </a:tc>
                <a:tc>
                  <a:txBody>
                    <a:bodyPr/>
                    <a:lstStyle/>
                    <a:p>
                      <a:pPr algn="ctr"/>
                      <a:r>
                        <a:rPr lang="pt-BR" sz="1600" b="1" dirty="0">
                          <a:latin typeface="Myriad Pro Cond"/>
                          <a:ea typeface="Verdana" panose="020B0604030504040204" pitchFamily="34" charset="0"/>
                          <a:cs typeface="Arial" panose="020B0604020202020204" pitchFamily="34" charset="0"/>
                        </a:rPr>
                        <a:t>DATA</a:t>
                      </a:r>
                    </a:p>
                  </a:txBody>
                  <a:tcPr/>
                </a:tc>
                <a:tc>
                  <a:txBody>
                    <a:bodyPr/>
                    <a:lstStyle/>
                    <a:p>
                      <a:pPr algn="ctr"/>
                      <a:r>
                        <a:rPr lang="pt-BR" sz="1600" b="1" dirty="0">
                          <a:latin typeface="Myriad Pro Cond"/>
                          <a:ea typeface="Verdana" panose="020B0604030504040204" pitchFamily="34" charset="0"/>
                          <a:cs typeface="Arial" panose="020B0604020202020204" pitchFamily="34" charset="0"/>
                        </a:rPr>
                        <a:t>DIRETRIZES</a:t>
                      </a:r>
                    </a:p>
                  </a:txBody>
                  <a:tcPr/>
                </a:tc>
                <a:extLst>
                  <a:ext uri="{0D108BD9-81ED-4DB2-BD59-A6C34878D82A}">
                    <a16:rowId xmlns:a16="http://schemas.microsoft.com/office/drawing/2014/main" val="10001"/>
                  </a:ext>
                </a:extLst>
              </a:tr>
              <a:tr h="1097815">
                <a:tc>
                  <a:txBody>
                    <a:bodyPr/>
                    <a:lstStyle/>
                    <a:p>
                      <a:pPr marL="285750" indent="-285750" algn="l">
                        <a:buFont typeface="Arial" panose="020B0604020202020204" pitchFamily="34" charset="0"/>
                        <a:buChar char="•"/>
                      </a:pPr>
                      <a:r>
                        <a:rPr lang="pt-BR" sz="1400" dirty="0">
                          <a:latin typeface="Myriad Pro Cond"/>
                          <a:cs typeface="Arial" panose="020B0604020202020204" pitchFamily="34" charset="0"/>
                        </a:rPr>
                        <a:t>Lei nº 6.938</a:t>
                      </a:r>
                    </a:p>
                  </a:txBody>
                  <a:tcPr anchor="ctr"/>
                </a:tc>
                <a:tc>
                  <a:txBody>
                    <a:bodyPr/>
                    <a:lstStyle/>
                    <a:p>
                      <a:pPr algn="ctr"/>
                      <a:r>
                        <a:rPr lang="pt-BR" sz="1400" dirty="0">
                          <a:latin typeface="Myriad Pro Cond"/>
                          <a:cs typeface="Arial" panose="020B0604020202020204" pitchFamily="34" charset="0"/>
                        </a:rPr>
                        <a:t>Agosto de 1981</a:t>
                      </a:r>
                    </a:p>
                  </a:txBody>
                  <a:tcPr anchor="ctr"/>
                </a:tc>
                <a:tc>
                  <a:txBody>
                    <a:bodyPr/>
                    <a:lstStyle/>
                    <a:p>
                      <a:pPr algn="ctr"/>
                      <a:r>
                        <a:rPr lang="pt-BR" sz="1400" b="1" dirty="0">
                          <a:latin typeface="Myriad Pro Cond"/>
                          <a:cs typeface="Arial" panose="020B0604020202020204" pitchFamily="34" charset="0"/>
                        </a:rPr>
                        <a:t>Art. 9º </a:t>
                      </a:r>
                    </a:p>
                    <a:p>
                      <a:pPr algn="ctr"/>
                      <a:r>
                        <a:rPr lang="pt-BR" sz="1400" dirty="0">
                          <a:latin typeface="Myriad Pro Cond"/>
                          <a:cs typeface="Arial" panose="020B0604020202020204" pitchFamily="34" charset="0"/>
                        </a:rPr>
                        <a:t>III – Avaliação de Impacto Ambiental</a:t>
                      </a:r>
                    </a:p>
                    <a:p>
                      <a:pPr algn="ctr"/>
                      <a:r>
                        <a:rPr lang="pt-BR" sz="1400" dirty="0">
                          <a:latin typeface="Myriad Pro Cond"/>
                          <a:cs typeface="Arial" panose="020B0604020202020204" pitchFamily="34" charset="0"/>
                        </a:rPr>
                        <a:t>IV – Licenciamento</a:t>
                      </a:r>
                    </a:p>
                    <a:p>
                      <a:pPr algn="ctr"/>
                      <a:r>
                        <a:rPr lang="pt-BR" sz="1400" b="1" dirty="0">
                          <a:latin typeface="Myriad Pro Cond"/>
                          <a:cs typeface="Arial" panose="020B0604020202020204" pitchFamily="34" charset="0"/>
                        </a:rPr>
                        <a:t>Art. 10</a:t>
                      </a:r>
                    </a:p>
                    <a:p>
                      <a:pPr algn="ctr"/>
                      <a:r>
                        <a:rPr lang="pt-BR" sz="1400" dirty="0">
                          <a:latin typeface="Myriad Pro Cond"/>
                          <a:cs typeface="Arial" panose="020B0604020202020204" pitchFamily="34" charset="0"/>
                        </a:rPr>
                        <a:t>Licenciamento</a:t>
                      </a:r>
                    </a:p>
                  </a:txBody>
                  <a:tcPr anchor="ctr"/>
                </a:tc>
                <a:extLst>
                  <a:ext uri="{0D108BD9-81ED-4DB2-BD59-A6C34878D82A}">
                    <a16:rowId xmlns:a16="http://schemas.microsoft.com/office/drawing/2014/main" val="10002"/>
                  </a:ext>
                </a:extLst>
              </a:tr>
              <a:tr h="485081">
                <a:tc>
                  <a:txBody>
                    <a:bodyPr/>
                    <a:lstStyle/>
                    <a:p>
                      <a:pPr marL="285750" indent="-285750" algn="l">
                        <a:buFont typeface="Arial" panose="020B0604020202020204" pitchFamily="34" charset="0"/>
                        <a:buChar char="•"/>
                      </a:pPr>
                      <a:r>
                        <a:rPr lang="pt-BR" sz="1400" dirty="0">
                          <a:latin typeface="Myriad Pro Cond"/>
                          <a:cs typeface="Arial" panose="020B0604020202020204" pitchFamily="34" charset="0"/>
                        </a:rPr>
                        <a:t>Resolução CONAMA nº 01</a:t>
                      </a:r>
                    </a:p>
                  </a:txBody>
                  <a:tcPr anchor="ctr"/>
                </a:tc>
                <a:tc>
                  <a:txBody>
                    <a:bodyPr/>
                    <a:lstStyle/>
                    <a:p>
                      <a:pPr algn="ctr"/>
                      <a:r>
                        <a:rPr lang="pt-BR" sz="1400" dirty="0">
                          <a:latin typeface="Myriad Pro Cond"/>
                          <a:cs typeface="Arial" panose="020B0604020202020204" pitchFamily="34" charset="0"/>
                        </a:rPr>
                        <a:t>Janeiro de 1986</a:t>
                      </a:r>
                    </a:p>
                  </a:txBody>
                  <a:tcPr anchor="ctr"/>
                </a:tc>
                <a:tc>
                  <a:txBody>
                    <a:bodyPr/>
                    <a:lstStyle/>
                    <a:p>
                      <a:pPr algn="ctr"/>
                      <a:r>
                        <a:rPr lang="pt-BR" sz="1400" dirty="0">
                          <a:latin typeface="Myriad Pro Cond"/>
                          <a:cs typeface="Arial" panose="020B0604020202020204" pitchFamily="34" charset="0"/>
                        </a:rPr>
                        <a:t>EIA -RIMA</a:t>
                      </a:r>
                    </a:p>
                  </a:txBody>
                  <a:tcPr anchor="ctr"/>
                </a:tc>
                <a:extLst>
                  <a:ext uri="{0D108BD9-81ED-4DB2-BD59-A6C34878D82A}">
                    <a16:rowId xmlns:a16="http://schemas.microsoft.com/office/drawing/2014/main" val="10003"/>
                  </a:ext>
                </a:extLst>
              </a:tr>
              <a:tr h="893570">
                <a:tc>
                  <a:txBody>
                    <a:bodyPr/>
                    <a:lstStyle/>
                    <a:p>
                      <a:pPr marL="285750" indent="-285750" algn="l">
                        <a:buFont typeface="Arial" panose="020B0604020202020204" pitchFamily="34" charset="0"/>
                        <a:buChar char="•"/>
                      </a:pPr>
                      <a:r>
                        <a:rPr lang="pt-BR" sz="1400" dirty="0">
                          <a:latin typeface="Myriad Pro Cond"/>
                          <a:cs typeface="Arial" panose="020B0604020202020204" pitchFamily="34" charset="0"/>
                        </a:rPr>
                        <a:t>Constituição Federal </a:t>
                      </a:r>
                    </a:p>
                  </a:txBody>
                  <a:tcPr anchor="ctr"/>
                </a:tc>
                <a:tc>
                  <a:txBody>
                    <a:bodyPr/>
                    <a:lstStyle/>
                    <a:p>
                      <a:pPr algn="ctr"/>
                      <a:r>
                        <a:rPr lang="pt-BR" sz="1400" dirty="0">
                          <a:latin typeface="Myriad Pro Cond"/>
                          <a:cs typeface="Arial" panose="020B0604020202020204" pitchFamily="34" charset="0"/>
                        </a:rPr>
                        <a:t>Outubro de 1988</a:t>
                      </a:r>
                    </a:p>
                  </a:txBody>
                  <a:tcPr anchor="ctr"/>
                </a:tc>
                <a:tc>
                  <a:txBody>
                    <a:bodyPr/>
                    <a:lstStyle/>
                    <a:p>
                      <a:pPr algn="ctr"/>
                      <a:r>
                        <a:rPr lang="pt-BR" sz="1400" b="1" dirty="0">
                          <a:latin typeface="Myriad Pro Cond"/>
                          <a:cs typeface="Arial" panose="020B0604020202020204" pitchFamily="34" charset="0"/>
                        </a:rPr>
                        <a:t>Art. 23 </a:t>
                      </a:r>
                      <a:r>
                        <a:rPr lang="pt-BR" sz="1400" dirty="0">
                          <a:latin typeface="Myriad Pro Cond"/>
                          <a:cs typeface="Arial" panose="020B0604020202020204" pitchFamily="34" charset="0"/>
                        </a:rPr>
                        <a:t>– Competências Comuns</a:t>
                      </a:r>
                    </a:p>
                    <a:p>
                      <a:pPr algn="ctr"/>
                      <a:r>
                        <a:rPr lang="pt-BR" sz="1400" b="1" dirty="0">
                          <a:latin typeface="Myriad Pro Cond"/>
                          <a:cs typeface="Arial" panose="020B0604020202020204" pitchFamily="34" charset="0"/>
                        </a:rPr>
                        <a:t>Art. 225</a:t>
                      </a:r>
                    </a:p>
                    <a:p>
                      <a:pPr algn="ctr"/>
                      <a:r>
                        <a:rPr lang="pt-BR" sz="1400" dirty="0">
                          <a:latin typeface="Myriad Pro Cond"/>
                          <a:cs typeface="Arial" panose="020B0604020202020204" pitchFamily="34" charset="0"/>
                        </a:rPr>
                        <a:t>IV – Significativa degradação</a:t>
                      </a:r>
                    </a:p>
                    <a:p>
                      <a:pPr algn="ctr"/>
                      <a:r>
                        <a:rPr lang="pt-BR" sz="1400" dirty="0">
                          <a:latin typeface="Myriad Pro Cond"/>
                          <a:cs typeface="Arial" panose="020B0604020202020204" pitchFamily="34" charset="0"/>
                        </a:rPr>
                        <a:t>Estudo Prévio de Impacto Ambiental </a:t>
                      </a:r>
                    </a:p>
                  </a:txBody>
                  <a:tcPr anchor="ctr"/>
                </a:tc>
                <a:extLst>
                  <a:ext uri="{0D108BD9-81ED-4DB2-BD59-A6C34878D82A}">
                    <a16:rowId xmlns:a16="http://schemas.microsoft.com/office/drawing/2014/main" val="10004"/>
                  </a:ext>
                </a:extLst>
              </a:tr>
              <a:tr h="689326">
                <a:tc>
                  <a:txBody>
                    <a:bodyPr/>
                    <a:lstStyle/>
                    <a:p>
                      <a:pPr marL="285750" indent="-285750" algn="l">
                        <a:buFont typeface="Arial" panose="020B0604020202020204" pitchFamily="34" charset="0"/>
                        <a:buChar char="•"/>
                      </a:pPr>
                      <a:r>
                        <a:rPr lang="pt-BR" sz="1400" dirty="0">
                          <a:latin typeface="Myriad Pro Cond"/>
                          <a:cs typeface="Arial" panose="020B0604020202020204" pitchFamily="34" charset="0"/>
                        </a:rPr>
                        <a:t>Decreto Federal nº 99.274</a:t>
                      </a:r>
                    </a:p>
                  </a:txBody>
                  <a:tcPr anchor="ctr"/>
                </a:tc>
                <a:tc>
                  <a:txBody>
                    <a:bodyPr/>
                    <a:lstStyle/>
                    <a:p>
                      <a:pPr algn="ctr"/>
                      <a:r>
                        <a:rPr lang="pt-BR" sz="1400" dirty="0">
                          <a:latin typeface="Myriad Pro Cond"/>
                          <a:cs typeface="Arial" panose="020B0604020202020204" pitchFamily="34" charset="0"/>
                        </a:rPr>
                        <a:t>Junho de 1990</a:t>
                      </a:r>
                    </a:p>
                  </a:txBody>
                  <a:tcPr anchor="ctr"/>
                </a:tc>
                <a:tc>
                  <a:txBody>
                    <a:bodyPr/>
                    <a:lstStyle/>
                    <a:p>
                      <a:pPr marL="285750" indent="-285750" algn="ctr">
                        <a:buFont typeface="Wingdings" panose="05000000000000000000" pitchFamily="2" charset="2"/>
                        <a:buChar char="§"/>
                      </a:pPr>
                      <a:r>
                        <a:rPr lang="pt-BR" sz="1400" dirty="0">
                          <a:latin typeface="Myriad Pro Cond"/>
                          <a:cs typeface="Arial" panose="020B0604020202020204" pitchFamily="34" charset="0"/>
                        </a:rPr>
                        <a:t>Licença Ambiental Prévia -LAP</a:t>
                      </a:r>
                    </a:p>
                    <a:p>
                      <a:pPr marL="285750" indent="-285750" algn="ctr">
                        <a:buFont typeface="Wingdings" panose="05000000000000000000" pitchFamily="2" charset="2"/>
                        <a:buChar char="§"/>
                      </a:pPr>
                      <a:r>
                        <a:rPr lang="pt-BR" sz="1400" dirty="0">
                          <a:latin typeface="Myriad Pro Cond"/>
                          <a:cs typeface="Arial" panose="020B0604020202020204" pitchFamily="34" charset="0"/>
                        </a:rPr>
                        <a:t>Licença Ambiental de Instalação - LAI</a:t>
                      </a:r>
                    </a:p>
                    <a:p>
                      <a:pPr marL="285750" indent="-285750" algn="ctr">
                        <a:buFont typeface="Wingdings" panose="05000000000000000000" pitchFamily="2" charset="2"/>
                        <a:buChar char="§"/>
                      </a:pPr>
                      <a:r>
                        <a:rPr lang="pt-BR" sz="1400" dirty="0">
                          <a:latin typeface="Myriad Pro Cond"/>
                          <a:cs typeface="Arial" panose="020B0604020202020204" pitchFamily="34" charset="0"/>
                        </a:rPr>
                        <a:t>Licença Ambiental de Operação - LAO</a:t>
                      </a:r>
                    </a:p>
                  </a:txBody>
                  <a:tcPr anchor="ctr"/>
                </a:tc>
                <a:extLst>
                  <a:ext uri="{0D108BD9-81ED-4DB2-BD59-A6C34878D82A}">
                    <a16:rowId xmlns:a16="http://schemas.microsoft.com/office/drawing/2014/main" val="10005"/>
                  </a:ext>
                </a:extLst>
              </a:tr>
              <a:tr h="689326">
                <a:tc>
                  <a:txBody>
                    <a:bodyPr/>
                    <a:lstStyle/>
                    <a:p>
                      <a:pPr marL="285750" indent="-285750" algn="l">
                        <a:buFont typeface="Arial" panose="020B0604020202020204" pitchFamily="34" charset="0"/>
                        <a:buChar char="•"/>
                      </a:pPr>
                      <a:r>
                        <a:rPr lang="pt-BR" sz="1400" dirty="0">
                          <a:latin typeface="Myriad Pro Cond"/>
                          <a:cs typeface="Arial" panose="020B0604020202020204" pitchFamily="34" charset="0"/>
                        </a:rPr>
                        <a:t>Resolução CONAMA nº 237</a:t>
                      </a:r>
                    </a:p>
                  </a:txBody>
                  <a:tcPr anchor="ctr"/>
                </a:tc>
                <a:tc>
                  <a:txBody>
                    <a:bodyPr/>
                    <a:lstStyle/>
                    <a:p>
                      <a:pPr algn="ctr"/>
                      <a:r>
                        <a:rPr lang="pt-BR" sz="1400" dirty="0">
                          <a:latin typeface="Myriad Pro Cond"/>
                          <a:cs typeface="Arial" panose="020B0604020202020204" pitchFamily="34" charset="0"/>
                        </a:rPr>
                        <a:t>Dezembro de 1997</a:t>
                      </a:r>
                    </a:p>
                  </a:txBody>
                  <a:tcPr anchor="ctr"/>
                </a:tc>
                <a:tc>
                  <a:txBody>
                    <a:bodyPr/>
                    <a:lstStyle/>
                    <a:p>
                      <a:pPr marL="285750" indent="-285750" algn="l">
                        <a:buFont typeface="Arial" panose="020B0604020202020204" pitchFamily="34" charset="0"/>
                        <a:buChar char="•"/>
                      </a:pPr>
                      <a:r>
                        <a:rPr lang="pt-BR" sz="1400" dirty="0">
                          <a:latin typeface="Myriad Pro Cond"/>
                          <a:cs typeface="Arial" panose="020B0604020202020204" pitchFamily="34" charset="0"/>
                        </a:rPr>
                        <a:t>Procedimentos e critérios utilizados no Licenciamento Ambiental</a:t>
                      </a:r>
                    </a:p>
                    <a:p>
                      <a:pPr marL="285750" indent="-285750" algn="l">
                        <a:buFont typeface="Arial" panose="020B0604020202020204" pitchFamily="34" charset="0"/>
                        <a:buChar char="•"/>
                      </a:pPr>
                      <a:r>
                        <a:rPr lang="pt-BR" sz="1400" dirty="0">
                          <a:latin typeface="Myriad Pro Cond"/>
                          <a:cs typeface="Arial" panose="020B0604020202020204" pitchFamily="34" charset="0"/>
                        </a:rPr>
                        <a:t>O anexo define as a lista de atividades </a:t>
                      </a:r>
                    </a:p>
                  </a:txBody>
                  <a:tcPr anchor="ctr"/>
                </a:tc>
                <a:extLst>
                  <a:ext uri="{0D108BD9-81ED-4DB2-BD59-A6C34878D82A}">
                    <a16:rowId xmlns:a16="http://schemas.microsoft.com/office/drawing/2014/main" val="10006"/>
                  </a:ext>
                </a:extLst>
              </a:tr>
              <a:tr h="689326">
                <a:tc>
                  <a:txBody>
                    <a:bodyPr/>
                    <a:lstStyle/>
                    <a:p>
                      <a:pPr marL="285750" indent="-285750" algn="l">
                        <a:buFont typeface="Arial" panose="020B0604020202020204" pitchFamily="34" charset="0"/>
                        <a:buChar char="•"/>
                      </a:pPr>
                      <a:r>
                        <a:rPr lang="pt-BR" sz="1400" dirty="0">
                          <a:latin typeface="Myriad Pro Cond"/>
                          <a:cs typeface="Arial" panose="020B0604020202020204" pitchFamily="34" charset="0"/>
                        </a:rPr>
                        <a:t>Lei Complementar  nº 140</a:t>
                      </a:r>
                    </a:p>
                  </a:txBody>
                  <a:tcPr anchor="ctr"/>
                </a:tc>
                <a:tc>
                  <a:txBody>
                    <a:bodyPr/>
                    <a:lstStyle/>
                    <a:p>
                      <a:pPr algn="ctr"/>
                      <a:r>
                        <a:rPr lang="pt-BR" sz="1400" dirty="0">
                          <a:latin typeface="Myriad Pro Cond"/>
                          <a:cs typeface="Arial" panose="020B0604020202020204" pitchFamily="34" charset="0"/>
                        </a:rPr>
                        <a:t>Dezembro de 2021</a:t>
                      </a:r>
                    </a:p>
                  </a:txBody>
                  <a:tcPr anchor="ctr"/>
                </a:tc>
                <a:tc>
                  <a:txBody>
                    <a:bodyPr/>
                    <a:lstStyle/>
                    <a:p>
                      <a:pPr marL="85725" indent="-85725" algn="l">
                        <a:buFont typeface="Arial" panose="020B0604020202020204" pitchFamily="34" charset="0"/>
                        <a:buChar char="•"/>
                      </a:pPr>
                      <a:r>
                        <a:rPr lang="pt-BR" sz="1400" dirty="0">
                          <a:latin typeface="Myriad Pro Cond"/>
                          <a:cs typeface="Arial" panose="020B0604020202020204" pitchFamily="34" charset="0"/>
                        </a:rPr>
                        <a:t>Regulamenta o art. 23 da CF</a:t>
                      </a:r>
                    </a:p>
                    <a:p>
                      <a:pPr marL="85725" indent="-85725" algn="l">
                        <a:buFont typeface="Arial" panose="020B0604020202020204" pitchFamily="34" charset="0"/>
                        <a:buChar char="•"/>
                      </a:pPr>
                      <a:r>
                        <a:rPr lang="pt-BR" sz="1400" dirty="0">
                          <a:latin typeface="Myriad Pro Cond"/>
                          <a:cs typeface="Arial" panose="020B0604020202020204" pitchFamily="34" charset="0"/>
                        </a:rPr>
                        <a:t>Fixa normas para as ações </a:t>
                      </a:r>
                      <a:r>
                        <a:rPr lang="pt-BR" sz="1400" dirty="0">
                          <a:highlight>
                            <a:srgbClr val="00FF00"/>
                          </a:highlight>
                          <a:latin typeface="Myriad Pro Cond"/>
                          <a:cs typeface="Arial" panose="020B0604020202020204" pitchFamily="34" charset="0"/>
                        </a:rPr>
                        <a:t>de competência comum relativo ao licenciamento ambiental  </a:t>
                      </a:r>
                    </a:p>
                  </a:txBody>
                  <a:tcPr anchor="ctr"/>
                </a:tc>
                <a:extLst>
                  <a:ext uri="{0D108BD9-81ED-4DB2-BD59-A6C34878D82A}">
                    <a16:rowId xmlns:a16="http://schemas.microsoft.com/office/drawing/2014/main" val="10007"/>
                  </a:ext>
                </a:extLst>
              </a:tr>
            </a:tbl>
          </a:graphicData>
        </a:graphic>
      </p:graphicFrame>
      <p:pic>
        <p:nvPicPr>
          <p:cNvPr id="4" name="Picture 2">
            <a:extLst>
              <a:ext uri="{FF2B5EF4-FFF2-40B4-BE49-F238E27FC236}">
                <a16:creationId xmlns:a16="http://schemas.microsoft.com/office/drawing/2014/main" id="{F4612CAB-366E-2BB4-D0C2-9711BBCA31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6335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933A41F-C0ED-444C-8E77-9ADB0451B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7" name="Retângulo 1">
            <a:extLst>
              <a:ext uri="{FF2B5EF4-FFF2-40B4-BE49-F238E27FC236}">
                <a16:creationId xmlns:a16="http://schemas.microsoft.com/office/drawing/2014/main" id="{711E7EDB-3536-43C9-A0D2-FAA674006410}"/>
              </a:ext>
            </a:extLst>
          </p:cNvPr>
          <p:cNvSpPr txBox="1"/>
          <p:nvPr/>
        </p:nvSpPr>
        <p:spPr>
          <a:xfrm>
            <a:off x="4462861" y="2931876"/>
            <a:ext cx="3271086" cy="994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sz="4400" dirty="0">
                <a:solidFill>
                  <a:srgbClr val="009639"/>
                </a:solidFill>
              </a:rPr>
              <a:t>Muito Obrigado!</a:t>
            </a:r>
            <a:endParaRPr sz="4400" dirty="0">
              <a:solidFill>
                <a:srgbClr val="009639"/>
              </a:solidFill>
            </a:endParaRPr>
          </a:p>
        </p:txBody>
      </p:sp>
      <p:sp>
        <p:nvSpPr>
          <p:cNvPr id="2" name="Retângulo 1">
            <a:extLst>
              <a:ext uri="{FF2B5EF4-FFF2-40B4-BE49-F238E27FC236}">
                <a16:creationId xmlns:a16="http://schemas.microsoft.com/office/drawing/2014/main" id="{9BD6359D-2B22-C5BB-3B0F-B8B5CA9E87EC}"/>
              </a:ext>
            </a:extLst>
          </p:cNvPr>
          <p:cNvSpPr txBox="1"/>
          <p:nvPr/>
        </p:nvSpPr>
        <p:spPr>
          <a:xfrm>
            <a:off x="237225" y="2114124"/>
            <a:ext cx="6640598" cy="577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sz="2400" dirty="0">
                <a:solidFill>
                  <a:srgbClr val="009639"/>
                </a:solidFill>
              </a:rPr>
              <a:t>DESAFIO É A BUSCA DA SUSTENTABILIDADE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F078C38-97D9-4571-90C1-03913A4FE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 y="460"/>
            <a:ext cx="12188614" cy="6858000"/>
          </a:xfrm>
          <a:prstGeom prst="rect">
            <a:avLst/>
          </a:prstGeom>
        </p:spPr>
      </p:pic>
      <p:pic>
        <p:nvPicPr>
          <p:cNvPr id="2" name="Imagem 5">
            <a:extLst>
              <a:ext uri="{FF2B5EF4-FFF2-40B4-BE49-F238E27FC236}">
                <a16:creationId xmlns:a16="http://schemas.microsoft.com/office/drawing/2014/main" id="{F6350903-6472-7FEC-72AB-6BE37BD39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205" y="5465563"/>
            <a:ext cx="1977589" cy="15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E18389BB-C3CD-AE68-78F7-74F4A9767CD5}"/>
              </a:ext>
            </a:extLst>
          </p:cNvPr>
          <p:cNvSpPr/>
          <p:nvPr/>
        </p:nvSpPr>
        <p:spPr>
          <a:xfrm>
            <a:off x="1869415" y="5003085"/>
            <a:ext cx="8643982" cy="745077"/>
          </a:xfrm>
          <a:prstGeom prst="rect">
            <a:avLst/>
          </a:prstGeom>
          <a:noFill/>
          <a:ln w="12700">
            <a:noFill/>
            <a:miter lim="400000"/>
          </a:ln>
        </p:spPr>
        <p:txBody>
          <a:bodyPr lIns="45719" rIns="45719" anchor="ctr"/>
          <a:lstStyle/>
          <a:p>
            <a:pPr algn="ctr">
              <a:defRPr>
                <a:solidFill>
                  <a:srgbClr val="FFFFFF"/>
                </a:solidFill>
              </a:defRPr>
            </a:pPr>
            <a:r>
              <a:rPr lang="pt-BR" sz="2400" b="1" dirty="0">
                <a:solidFill>
                  <a:srgbClr val="054D26"/>
                </a:solidFill>
                <a:latin typeface="Myriad Pro Cond"/>
              </a:rPr>
              <a:t>LICENCIAMENTO AMBIENTAL</a:t>
            </a:r>
            <a:endParaRPr sz="2400" b="1" dirty="0">
              <a:solidFill>
                <a:srgbClr val="054D26"/>
              </a:solidFill>
              <a:latin typeface="Myriad Pro Cond"/>
            </a:endParaRPr>
          </a:p>
        </p:txBody>
      </p:sp>
      <p:pic>
        <p:nvPicPr>
          <p:cNvPr id="6" name="Logo_alta.ai" descr="Logo_alta.ai">
            <a:extLst>
              <a:ext uri="{FF2B5EF4-FFF2-40B4-BE49-F238E27FC236}">
                <a16:creationId xmlns:a16="http://schemas.microsoft.com/office/drawing/2014/main" id="{92F3F133-5C70-5AA3-70A7-1E66B4B461F5}"/>
              </a:ext>
            </a:extLst>
          </p:cNvPr>
          <p:cNvPicPr>
            <a:picLocks noChangeAspect="1"/>
          </p:cNvPicPr>
          <p:nvPr/>
        </p:nvPicPr>
        <p:blipFill>
          <a:blip r:embed="rId4"/>
          <a:stretch>
            <a:fillRect/>
          </a:stretch>
        </p:blipFill>
        <p:spPr>
          <a:xfrm>
            <a:off x="2367479" y="6101908"/>
            <a:ext cx="2416188" cy="657348"/>
          </a:xfrm>
          <a:prstGeom prst="rect">
            <a:avLst/>
          </a:prstGeom>
          <a:ln w="12700">
            <a:miter lim="400000"/>
          </a:ln>
        </p:spPr>
      </p:pic>
      <p:pic>
        <p:nvPicPr>
          <p:cNvPr id="7" name="Imagem 6">
            <a:extLst>
              <a:ext uri="{FF2B5EF4-FFF2-40B4-BE49-F238E27FC236}">
                <a16:creationId xmlns:a16="http://schemas.microsoft.com/office/drawing/2014/main" id="{96CE47CB-E32E-819A-B11D-4E6EE71B3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6100" y="5737202"/>
            <a:ext cx="1820044" cy="1285861"/>
          </a:xfrm>
          <a:prstGeom prst="rect">
            <a:avLst/>
          </a:prstGeom>
        </p:spPr>
      </p:pic>
    </p:spTree>
    <p:extLst>
      <p:ext uri="{BB962C8B-B14F-4D97-AF65-F5344CB8AC3E}">
        <p14:creationId xmlns:p14="http://schemas.microsoft.com/office/powerpoint/2010/main" val="271820695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3550"/>
            <a:ext cx="12188614" cy="6858000"/>
          </a:xfrm>
          <a:prstGeom prst="rect">
            <a:avLst/>
          </a:prstGeom>
        </p:spPr>
      </p:pic>
      <p:sp>
        <p:nvSpPr>
          <p:cNvPr id="111" name="Retângulo 5"/>
          <p:cNvSpPr txBox="1"/>
          <p:nvPr/>
        </p:nvSpPr>
        <p:spPr>
          <a:xfrm>
            <a:off x="501445" y="3522312"/>
            <a:ext cx="11248103"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r>
              <a:rPr lang="pt-BR" sz="2600" b="1" dirty="0"/>
              <a:t>A MUNICIPALIZAÇÃO </a:t>
            </a:r>
          </a:p>
          <a:p>
            <a:pPr algn="ctr"/>
            <a:endParaRPr lang="pt-BR" sz="2600" b="1" dirty="0"/>
          </a:p>
          <a:p>
            <a:pPr algn="ctr"/>
            <a:r>
              <a:rPr lang="pt-BR" sz="2600" b="1" dirty="0"/>
              <a:t>DO LICENCIAMENTO AMBIENTAL</a:t>
            </a:r>
          </a:p>
        </p:txBody>
      </p:sp>
      <p:pic>
        <p:nvPicPr>
          <p:cNvPr id="5" name="Logo_alta.ai" descr="Logo_alta.ai">
            <a:extLst>
              <a:ext uri="{FF2B5EF4-FFF2-40B4-BE49-F238E27FC236}">
                <a16:creationId xmlns:a16="http://schemas.microsoft.com/office/drawing/2014/main" id="{92F3F133-5C70-5AA3-70A7-1E66B4B461F5}"/>
              </a:ext>
            </a:extLst>
          </p:cNvPr>
          <p:cNvPicPr>
            <a:picLocks noChangeAspect="1"/>
          </p:cNvPicPr>
          <p:nvPr/>
        </p:nvPicPr>
        <p:blipFill>
          <a:blip r:embed="rId3"/>
          <a:stretch>
            <a:fillRect/>
          </a:stretch>
        </p:blipFill>
        <p:spPr>
          <a:xfrm>
            <a:off x="4138919" y="1923196"/>
            <a:ext cx="3917548" cy="1065808"/>
          </a:xfrm>
          <a:prstGeom prst="rect">
            <a:avLst/>
          </a:prstGeom>
          <a:ln w="12700">
            <a:miter lim="400000"/>
          </a:ln>
        </p:spPr>
      </p:pic>
    </p:spTree>
    <p:extLst>
      <p:ext uri="{BB962C8B-B14F-4D97-AF65-F5344CB8AC3E}">
        <p14:creationId xmlns:p14="http://schemas.microsoft.com/office/powerpoint/2010/main" val="56963984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7418"/>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2" name="Retângulo 1"/>
          <p:cNvSpPr/>
          <p:nvPr/>
        </p:nvSpPr>
        <p:spPr>
          <a:xfrm>
            <a:off x="2603863" y="736406"/>
            <a:ext cx="8325394" cy="631198"/>
          </a:xfrm>
          <a:prstGeom prst="rect">
            <a:avLst/>
          </a:prstGeom>
        </p:spPr>
        <p:txBody>
          <a:bodyPr wrap="square">
            <a:spAutoFit/>
          </a:bodyPr>
          <a:lstStyle/>
          <a:p>
            <a:pPr defTabSz="457200">
              <a:lnSpc>
                <a:spcPct val="120000"/>
              </a:lnSpc>
              <a:defRPr sz="9400">
                <a:solidFill>
                  <a:srgbClr val="07525C"/>
                </a:solidFill>
                <a:latin typeface="Arial"/>
                <a:ea typeface="Arial"/>
                <a:cs typeface="Arial"/>
                <a:sym typeface="Arial"/>
              </a:defRPr>
            </a:pPr>
            <a:r>
              <a:rPr lang="pt-BR" sz="3200" b="1" dirty="0">
                <a:solidFill>
                  <a:srgbClr val="009639"/>
                </a:solidFill>
                <a:latin typeface="Myriad Pro Cond"/>
                <a:ea typeface="Arial"/>
                <a:cs typeface="Times New Roman" panose="02020603050405020304" pitchFamily="18" charset="0"/>
                <a:sym typeface="Arial"/>
              </a:rPr>
              <a:t>Resolução CONSEMA nº 117/</a:t>
            </a:r>
            <a:r>
              <a:rPr lang="pt-BR" sz="3200" b="1" dirty="0">
                <a:solidFill>
                  <a:srgbClr val="009639"/>
                </a:solidFill>
                <a:latin typeface="Myriad Pro Cond"/>
                <a:ea typeface="Arial"/>
                <a:cs typeface="Arial"/>
                <a:sym typeface="Arial"/>
              </a:rPr>
              <a:t>2017</a:t>
            </a:r>
            <a:r>
              <a:rPr lang="pt-BR" sz="3200" b="1" dirty="0">
                <a:solidFill>
                  <a:srgbClr val="009639"/>
                </a:solidFill>
                <a:latin typeface="Myriad Pro Cond"/>
                <a:ea typeface="Arial"/>
                <a:cs typeface="Times New Roman" panose="02020603050405020304" pitchFamily="18" charset="0"/>
                <a:sym typeface="Arial"/>
              </a:rPr>
              <a:t> </a:t>
            </a:r>
          </a:p>
        </p:txBody>
      </p:sp>
      <p:sp>
        <p:nvSpPr>
          <p:cNvPr id="4" name="Retângulo 3"/>
          <p:cNvSpPr/>
          <p:nvPr/>
        </p:nvSpPr>
        <p:spPr>
          <a:xfrm>
            <a:off x="5042263" y="1924820"/>
            <a:ext cx="6096000" cy="1200329"/>
          </a:xfrm>
          <a:prstGeom prst="rect">
            <a:avLst/>
          </a:prstGeom>
        </p:spPr>
        <p:txBody>
          <a:bodyPr>
            <a:spAutoFit/>
          </a:bodyPr>
          <a:lstStyle/>
          <a:p>
            <a:pPr algn="just"/>
            <a:r>
              <a:rPr lang="pt-BR" dirty="0">
                <a:solidFill>
                  <a:schemeClr val="tx1"/>
                </a:solidFill>
                <a:latin typeface="Myriad Pro Cond"/>
                <a:cs typeface="Times New Roman" panose="02020603050405020304" pitchFamily="18" charset="0"/>
              </a:rPr>
              <a:t>Estabelece critérios gerais para exercício do licenciamento ambiental municipal de atividades, obras e empreendimentos que causem ou possam causar impacto de âmbito local em todo o Estado de Santa Catarina. </a:t>
            </a:r>
          </a:p>
        </p:txBody>
      </p:sp>
      <p:sp>
        <p:nvSpPr>
          <p:cNvPr id="6" name="Retângulo 5"/>
          <p:cNvSpPr/>
          <p:nvPr/>
        </p:nvSpPr>
        <p:spPr>
          <a:xfrm>
            <a:off x="165462" y="3549641"/>
            <a:ext cx="11460480" cy="2169825"/>
          </a:xfrm>
          <a:prstGeom prst="rect">
            <a:avLst/>
          </a:prstGeom>
        </p:spPr>
        <p:txBody>
          <a:bodyPr wrap="square">
            <a:spAutoFit/>
          </a:bodyPr>
          <a:lstStyle/>
          <a:p>
            <a:pPr algn="just">
              <a:lnSpc>
                <a:spcPct val="150000"/>
              </a:lnSpc>
            </a:pPr>
            <a:r>
              <a:rPr lang="pt-BR" dirty="0">
                <a:latin typeface="Myriad Pro Cond"/>
                <a:cs typeface="Times New Roman" panose="02020603050405020304" pitchFamily="18" charset="0"/>
              </a:rPr>
              <a:t>Considerando o disposto na Lei Complementar nº 140, de 08 de dezembro de 2011, que regulamenta o art. 23, parágrafo único da Constituição Federal, fixando normas para a cooperação entre a União, os Estados, o Distrito Federal e os Municípios nas ações administrativas decorrentes do exercício da </a:t>
            </a:r>
            <a:r>
              <a:rPr lang="pt-BR" u="sng" dirty="0">
                <a:latin typeface="Myriad Pro Cond"/>
                <a:cs typeface="Times New Roman" panose="02020603050405020304" pitchFamily="18" charset="0"/>
              </a:rPr>
              <a:t>competência comum </a:t>
            </a:r>
            <a:r>
              <a:rPr lang="pt-BR" dirty="0">
                <a:latin typeface="Myriad Pro Cond"/>
                <a:cs typeface="Times New Roman" panose="02020603050405020304" pitchFamily="18" charset="0"/>
              </a:rPr>
              <a:t>relativas à proteção das paisagens naturais notáveis, à proteção do meio ambiente, ao combate à poluição em qualquer de suas formas e à preservação da biota.</a:t>
            </a:r>
            <a:endParaRPr lang="pt-BR" dirty="0">
              <a:latin typeface="Myriad Pro Cond"/>
              <a:cs typeface="Times New Roman" panose="02020603050405020304" pitchFamily="18" charset="0"/>
              <a:sym typeface="Helvetica Neue"/>
            </a:endParaRPr>
          </a:p>
        </p:txBody>
      </p:sp>
      <p:pic>
        <p:nvPicPr>
          <p:cNvPr id="10" name="Imagem 9">
            <a:extLst>
              <a:ext uri="{FF2B5EF4-FFF2-40B4-BE49-F238E27FC236}">
                <a16:creationId xmlns:a16="http://schemas.microsoft.com/office/drawing/2014/main" id="{5F24BCF6-5B1D-4410-AB92-54A68A86F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9023" y="438585"/>
            <a:ext cx="859343" cy="929019"/>
          </a:xfrm>
          <a:prstGeom prst="rect">
            <a:avLst/>
          </a:prstGeom>
        </p:spPr>
      </p:pic>
    </p:spTree>
    <p:extLst>
      <p:ext uri="{BB962C8B-B14F-4D97-AF65-F5344CB8AC3E}">
        <p14:creationId xmlns:p14="http://schemas.microsoft.com/office/powerpoint/2010/main" val="113939033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614" cy="6858000"/>
          </a:xfrm>
          <a:prstGeom prst="rect">
            <a:avLst/>
          </a:prstGeom>
        </p:spPr>
      </p:pic>
      <p:sp>
        <p:nvSpPr>
          <p:cNvPr id="2" name="Retângulo 1"/>
          <p:cNvSpPr/>
          <p:nvPr/>
        </p:nvSpPr>
        <p:spPr>
          <a:xfrm>
            <a:off x="130628" y="1497438"/>
            <a:ext cx="11338559" cy="5078313"/>
          </a:xfrm>
          <a:prstGeom prst="rect">
            <a:avLst/>
          </a:prstGeom>
        </p:spPr>
        <p:txBody>
          <a:bodyPr wrap="square">
            <a:spAutoFit/>
          </a:bodyPr>
          <a:lstStyle/>
          <a:p>
            <a:pPr algn="ctr"/>
            <a:r>
              <a:rPr lang="pt-BR" b="1" dirty="0">
                <a:latin typeface="Myriad Pro Cond"/>
                <a:cs typeface="Times New Roman" panose="02020603050405020304" pitchFamily="18" charset="0"/>
              </a:rPr>
              <a:t>					</a:t>
            </a:r>
            <a:r>
              <a:rPr lang="pt-BR" b="1" dirty="0">
                <a:solidFill>
                  <a:srgbClr val="009639"/>
                </a:solidFill>
                <a:latin typeface="Myriad Pro Cond"/>
                <a:cs typeface="Times New Roman" panose="02020603050405020304" pitchFamily="18" charset="0"/>
              </a:rPr>
              <a:t>ESTRUTURAS MUNICIPAIS DE LICENCIAMENTO AMBIENTAL</a:t>
            </a:r>
          </a:p>
          <a:p>
            <a:endParaRPr lang="pt-BR" dirty="0">
              <a:latin typeface="Myriad Pro Cond"/>
            </a:endParaRPr>
          </a:p>
          <a:p>
            <a:endParaRPr lang="pt-BR" dirty="0">
              <a:latin typeface="Myriad Pro Cond"/>
            </a:endParaRPr>
          </a:p>
          <a:p>
            <a:pPr algn="just"/>
            <a:r>
              <a:rPr lang="pt-BR" dirty="0">
                <a:latin typeface="Myriad Pro Cond"/>
                <a:cs typeface="Times New Roman" panose="02020603050405020304" pitchFamily="18" charset="0"/>
              </a:rPr>
              <a:t>Art. 2º Para o exercício do licenciamento ambiental das atividades de impacto local, o Município deve atender os seguintes </a:t>
            </a:r>
            <a:r>
              <a:rPr lang="pt-BR" u="sng" dirty="0">
                <a:latin typeface="Myriad Pro Cond"/>
                <a:cs typeface="Times New Roman" panose="02020603050405020304" pitchFamily="18" charset="0"/>
              </a:rPr>
              <a:t>requisitos básicos</a:t>
            </a:r>
            <a:r>
              <a:rPr lang="pt-BR" dirty="0">
                <a:latin typeface="Myriad Pro Cond"/>
                <a:cs typeface="Times New Roman" panose="02020603050405020304" pitchFamily="18" charset="0"/>
              </a:rPr>
              <a:t>:</a:t>
            </a:r>
          </a:p>
          <a:p>
            <a:pPr algn="just"/>
            <a:endParaRPr lang="pt-BR" dirty="0">
              <a:latin typeface="Myriad Pro Cond"/>
              <a:cs typeface="Times New Roman" panose="02020603050405020304" pitchFamily="18" charset="0"/>
            </a:endParaRP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 I – Criar, instituir e efetivar o funcionamento, na forma da lei, do </a:t>
            </a:r>
            <a:r>
              <a:rPr lang="pt-BR" u="sng" dirty="0">
                <a:latin typeface="Myriad Pro Cond"/>
                <a:cs typeface="Times New Roman" panose="02020603050405020304" pitchFamily="18" charset="0"/>
              </a:rPr>
              <a:t>Conselho Municipal de Meio Ambiente</a:t>
            </a:r>
            <a:r>
              <a:rPr lang="pt-BR" dirty="0">
                <a:latin typeface="Myriad Pro Cond"/>
                <a:cs typeface="Times New Roman" panose="02020603050405020304" pitchFamily="18" charset="0"/>
              </a:rPr>
              <a:t>, dando publicidade de seus atos;</a:t>
            </a: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II – Criar e instituir, na forma da lei, </a:t>
            </a:r>
            <a:r>
              <a:rPr lang="pt-BR" u="sng" dirty="0">
                <a:latin typeface="Myriad Pro Cond"/>
                <a:cs typeface="Times New Roman" panose="02020603050405020304" pitchFamily="18" charset="0"/>
              </a:rPr>
              <a:t>Órgão Ambiental Municipal</a:t>
            </a:r>
            <a:r>
              <a:rPr lang="pt-BR" dirty="0">
                <a:latin typeface="Myriad Pro Cond"/>
                <a:cs typeface="Times New Roman" panose="02020603050405020304" pitchFamily="18" charset="0"/>
              </a:rPr>
              <a:t>, com competência para exercer o licenciamento e fiscalização ambiental, observando o disposto nesta resolução; </a:t>
            </a: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III – Dispor de </a:t>
            </a:r>
            <a:r>
              <a:rPr lang="pt-BR" u="sng" dirty="0">
                <a:latin typeface="Myriad Pro Cond"/>
                <a:cs typeface="Times New Roman" panose="02020603050405020304" pitchFamily="18" charset="0"/>
              </a:rPr>
              <a:t>arranjo legal </a:t>
            </a:r>
            <a:r>
              <a:rPr lang="pt-BR" dirty="0">
                <a:latin typeface="Myriad Pro Cond"/>
                <a:cs typeface="Times New Roman" panose="02020603050405020304" pitchFamily="18" charset="0"/>
              </a:rPr>
              <a:t>para o exercício das atividades e competências em matéria ambiental;</a:t>
            </a: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IV - </a:t>
            </a:r>
            <a:r>
              <a:rPr lang="pt-BR" u="sng" dirty="0">
                <a:latin typeface="Myriad Pro Cond"/>
                <a:cs typeface="Times New Roman" panose="02020603050405020304" pitchFamily="18" charset="0"/>
              </a:rPr>
              <a:t>Informar ao CONSEMA</a:t>
            </a:r>
            <a:r>
              <a:rPr lang="pt-BR" dirty="0">
                <a:latin typeface="Myriad Pro Cond"/>
                <a:cs typeface="Times New Roman" panose="02020603050405020304" pitchFamily="18" charset="0"/>
              </a:rPr>
              <a:t>, o exercício do licenciamento ambiental municipal, apresentando os atos constitutivos de criação do órgão ambiental municipal, Conselho Municipal de Meio Ambiente e quadro técnico municipal habilitado.</a:t>
            </a:r>
          </a:p>
        </p:txBody>
      </p:sp>
    </p:spTree>
    <p:extLst>
      <p:ext uri="{BB962C8B-B14F-4D97-AF65-F5344CB8AC3E}">
        <p14:creationId xmlns:p14="http://schemas.microsoft.com/office/powerpoint/2010/main" val="295073721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779602"/>
          </a:xfrm>
          <a:prstGeom prst="rect">
            <a:avLst/>
          </a:prstGeom>
        </p:spPr>
      </p:pic>
      <p:sp>
        <p:nvSpPr>
          <p:cNvPr id="2" name="Retângulo 1"/>
          <p:cNvSpPr/>
          <p:nvPr/>
        </p:nvSpPr>
        <p:spPr>
          <a:xfrm>
            <a:off x="304800" y="1123406"/>
            <a:ext cx="11439677" cy="4970976"/>
          </a:xfrm>
          <a:prstGeom prst="rect">
            <a:avLst/>
          </a:prstGeom>
        </p:spPr>
        <p:txBody>
          <a:bodyPr wrap="square">
            <a:spAutoFit/>
          </a:bodyPr>
          <a:lstStyle/>
          <a:p>
            <a:pPr algn="r">
              <a:lnSpc>
                <a:spcPct val="107000"/>
              </a:lnSpc>
              <a:spcAft>
                <a:spcPts val="800"/>
              </a:spcAft>
            </a:pPr>
            <a:r>
              <a:rPr lang="pt-BR" b="1" dirty="0">
                <a:solidFill>
                  <a:srgbClr val="009639"/>
                </a:solidFill>
                <a:latin typeface="Myriad Pro Cond"/>
                <a:ea typeface="Calibri" panose="020F0502020204030204" pitchFamily="34" charset="0"/>
                <a:cs typeface="Times New Roman" panose="02020603050405020304" pitchFamily="18" charset="0"/>
              </a:rPr>
              <a:t>CONSELHOS MUNICIPAIS DE MEIO AMBIENTE</a:t>
            </a:r>
          </a:p>
          <a:p>
            <a:pPr>
              <a:lnSpc>
                <a:spcPct val="107000"/>
              </a:lnSpc>
              <a:spcAft>
                <a:spcPts val="800"/>
              </a:spcAft>
            </a:pPr>
            <a:endParaRPr lang="pt-BR" dirty="0">
              <a:latin typeface="Myriad Pro Cond"/>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yriad Pro Cond"/>
                <a:ea typeface="Calibri" panose="020F0502020204030204" pitchFamily="34" charset="0"/>
                <a:cs typeface="Times New Roman" panose="02020603050405020304" pitchFamily="18" charset="0"/>
              </a:rPr>
              <a:t>Art. 4º Considera-se Conselho Municipal de Meio Ambiente:</a:t>
            </a:r>
          </a:p>
          <a:p>
            <a:pPr algn="just">
              <a:lnSpc>
                <a:spcPct val="107000"/>
              </a:lnSpc>
              <a:spcAft>
                <a:spcPts val="800"/>
              </a:spcAft>
            </a:pPr>
            <a:endParaRPr lang="pt-BR" dirty="0">
              <a:latin typeface="Myriad Pro Cond"/>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Ø"/>
            </a:pPr>
            <a:r>
              <a:rPr lang="pt-BR" dirty="0">
                <a:latin typeface="Myriad Pro Cond"/>
                <a:ea typeface="Calibri" panose="020F0502020204030204" pitchFamily="34" charset="0"/>
                <a:cs typeface="Times New Roman" panose="02020603050405020304" pitchFamily="18" charset="0"/>
              </a:rPr>
              <a:t>Regimento interno instituído; </a:t>
            </a:r>
          </a:p>
          <a:p>
            <a:pPr marL="457200" indent="-457200" algn="just">
              <a:lnSpc>
                <a:spcPct val="107000"/>
              </a:lnSpc>
              <a:spcAft>
                <a:spcPts val="800"/>
              </a:spcAft>
              <a:buFont typeface="Wingdings" panose="05000000000000000000" pitchFamily="2" charset="2"/>
              <a:buChar char="Ø"/>
            </a:pPr>
            <a:r>
              <a:rPr lang="pt-BR" dirty="0">
                <a:latin typeface="Myriad Pro Cond"/>
                <a:ea typeface="Calibri" panose="020F0502020204030204" pitchFamily="34" charset="0"/>
                <a:cs typeface="Times New Roman" panose="02020603050405020304" pitchFamily="18" charset="0"/>
              </a:rPr>
              <a:t>Paridade entre as instituições do Poder Público e Sociedade Civil local;</a:t>
            </a:r>
          </a:p>
          <a:p>
            <a:pPr marL="457200" indent="-457200" algn="just">
              <a:lnSpc>
                <a:spcPct val="107000"/>
              </a:lnSpc>
              <a:spcAft>
                <a:spcPts val="800"/>
              </a:spcAft>
              <a:buFont typeface="Wingdings" panose="05000000000000000000" pitchFamily="2" charset="2"/>
              <a:buChar char="Ø"/>
            </a:pPr>
            <a:r>
              <a:rPr lang="pt-BR" dirty="0">
                <a:latin typeface="Myriad Pro Cond"/>
                <a:ea typeface="Calibri" panose="020F0502020204030204" pitchFamily="34" charset="0"/>
                <a:cs typeface="Times New Roman" panose="02020603050405020304" pitchFamily="18" charset="0"/>
              </a:rPr>
              <a:t>Caráter normativo e deliberativo;</a:t>
            </a:r>
          </a:p>
          <a:p>
            <a:pPr marL="457200" indent="-457200" algn="just">
              <a:lnSpc>
                <a:spcPct val="107000"/>
              </a:lnSpc>
              <a:spcAft>
                <a:spcPts val="800"/>
              </a:spcAft>
              <a:buFont typeface="Wingdings" panose="05000000000000000000" pitchFamily="2" charset="2"/>
              <a:buChar char="Ø"/>
            </a:pPr>
            <a:r>
              <a:rPr lang="pt-BR" dirty="0">
                <a:latin typeface="Myriad Pro Cond"/>
                <a:ea typeface="Calibri" panose="020F0502020204030204" pitchFamily="34" charset="0"/>
                <a:cs typeface="Times New Roman" panose="02020603050405020304" pitchFamily="18" charset="0"/>
              </a:rPr>
              <a:t>Reuniões ordinárias e mecanismos de eleição dos componentes;</a:t>
            </a:r>
          </a:p>
          <a:p>
            <a:pPr marL="457200" indent="-457200" algn="just">
              <a:lnSpc>
                <a:spcPct val="107000"/>
              </a:lnSpc>
              <a:spcAft>
                <a:spcPts val="800"/>
              </a:spcAft>
              <a:buFont typeface="Wingdings" panose="05000000000000000000" pitchFamily="2" charset="2"/>
              <a:buChar char="Ø"/>
            </a:pPr>
            <a:r>
              <a:rPr lang="pt-BR" dirty="0">
                <a:latin typeface="Myriad Pro Cond"/>
                <a:ea typeface="Calibri" panose="020F0502020204030204" pitchFamily="34" charset="0"/>
                <a:cs typeface="Times New Roman" panose="02020603050405020304" pitchFamily="18" charset="0"/>
              </a:rPr>
              <a:t>Acesso à informação sobre suas atividades.</a:t>
            </a:r>
          </a:p>
          <a:p>
            <a:pPr marL="457200" indent="-457200" algn="just">
              <a:lnSpc>
                <a:spcPct val="107000"/>
              </a:lnSpc>
              <a:spcAft>
                <a:spcPts val="800"/>
              </a:spcAft>
              <a:buFont typeface="Wingdings" panose="05000000000000000000" pitchFamily="2" charset="2"/>
              <a:buChar char="Ø"/>
            </a:pPr>
            <a:endParaRPr lang="pt-BR" dirty="0">
              <a:latin typeface="Myriad Pro Cond"/>
              <a:ea typeface="Calibri" panose="020F0502020204030204" pitchFamily="34" charset="0"/>
              <a:cs typeface="Times New Roman" panose="02020603050405020304" pitchFamily="18" charset="0"/>
            </a:endParaRPr>
          </a:p>
          <a:p>
            <a:pPr algn="just">
              <a:lnSpc>
                <a:spcPct val="107000"/>
              </a:lnSpc>
              <a:spcAft>
                <a:spcPts val="800"/>
              </a:spcAft>
            </a:pPr>
            <a:r>
              <a:rPr lang="pt-BR" dirty="0">
                <a:latin typeface="Myriad Pro Cond"/>
                <a:ea typeface="Calibri" panose="020F0502020204030204" pitchFamily="34" charset="0"/>
                <a:cs typeface="Times New Roman" panose="02020603050405020304" pitchFamily="18" charset="0"/>
              </a:rPr>
              <a:t>O Conselho Municipal de Meio Ambiente tem a função de </a:t>
            </a:r>
            <a:r>
              <a:rPr lang="pt-BR" u="sng" dirty="0">
                <a:latin typeface="Myriad Pro Cond"/>
                <a:ea typeface="Calibri" panose="020F0502020204030204" pitchFamily="34" charset="0"/>
                <a:cs typeface="Times New Roman" panose="02020603050405020304" pitchFamily="18" charset="0"/>
              </a:rPr>
              <a:t>assessorar </a:t>
            </a:r>
            <a:r>
              <a:rPr lang="pt-BR" dirty="0">
                <a:latin typeface="Myriad Pro Cond"/>
                <a:ea typeface="Calibri" panose="020F0502020204030204" pitchFamily="34" charset="0"/>
                <a:cs typeface="Times New Roman" panose="02020603050405020304" pitchFamily="18" charset="0"/>
              </a:rPr>
              <a:t>o poder executivo municipal na proposição, </a:t>
            </a:r>
            <a:r>
              <a:rPr lang="pt-BR" u="sng" dirty="0">
                <a:latin typeface="Myriad Pro Cond"/>
                <a:ea typeface="Calibri" panose="020F0502020204030204" pitchFamily="34" charset="0"/>
                <a:cs typeface="Times New Roman" panose="02020603050405020304" pitchFamily="18" charset="0"/>
              </a:rPr>
              <a:t>implementação e fiscalização da Política Municipal de Meio Ambiente</a:t>
            </a:r>
            <a:r>
              <a:rPr lang="pt-BR" dirty="0">
                <a:latin typeface="Myriad Pro Cond"/>
                <a:ea typeface="Calibri" panose="020F0502020204030204" pitchFamily="34" charset="0"/>
                <a:cs typeface="Times New Roman" panose="02020603050405020304" pitchFamily="18" charset="0"/>
              </a:rPr>
              <a:t>, dentre outras atribuições previstas na legislação municipal.</a:t>
            </a:r>
          </a:p>
        </p:txBody>
      </p:sp>
    </p:spTree>
    <p:extLst>
      <p:ext uri="{BB962C8B-B14F-4D97-AF65-F5344CB8AC3E}">
        <p14:creationId xmlns:p14="http://schemas.microsoft.com/office/powerpoint/2010/main" val="118668137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0"/>
            <a:ext cx="12188614" cy="6858000"/>
          </a:xfrm>
          <a:prstGeom prst="rect">
            <a:avLst/>
          </a:prstGeom>
        </p:spPr>
      </p:pic>
      <p:sp>
        <p:nvSpPr>
          <p:cNvPr id="2" name="Retângulo 1"/>
          <p:cNvSpPr/>
          <p:nvPr/>
        </p:nvSpPr>
        <p:spPr>
          <a:xfrm>
            <a:off x="119259" y="1694704"/>
            <a:ext cx="11956868" cy="4195700"/>
          </a:xfrm>
          <a:prstGeom prst="rect">
            <a:avLst/>
          </a:prstGeom>
        </p:spPr>
        <p:txBody>
          <a:bodyPr wrap="square">
            <a:spAutoFit/>
          </a:bodyPr>
          <a:lstStyle/>
          <a:p>
            <a:pPr algn="r"/>
            <a:r>
              <a:rPr lang="pt-BR" b="1" dirty="0">
                <a:solidFill>
                  <a:srgbClr val="009639"/>
                </a:solidFill>
                <a:latin typeface="Myriad Pro Cond"/>
                <a:cs typeface="Times New Roman" panose="02020603050405020304" pitchFamily="18" charset="0"/>
              </a:rPr>
              <a:t>ÓRGÃOS MUNICIPAIS DE MEIO AMBIENTE</a:t>
            </a:r>
            <a:endParaRPr lang="pt-BR" b="1" dirty="0">
              <a:solidFill>
                <a:srgbClr val="009639"/>
              </a:solidFill>
              <a:latin typeface="Myriad Pro Cond"/>
            </a:endParaRPr>
          </a:p>
          <a:p>
            <a:endParaRPr lang="pt-BR" dirty="0">
              <a:latin typeface="Myriad Pro Cond"/>
            </a:endParaRPr>
          </a:p>
          <a:p>
            <a:endParaRPr lang="pt-BR" dirty="0">
              <a:latin typeface="Myriad Pro Cond"/>
              <a:cs typeface="Times New Roman" panose="02020603050405020304" pitchFamily="18" charset="0"/>
            </a:endParaRPr>
          </a:p>
          <a:p>
            <a:pPr algn="just">
              <a:lnSpc>
                <a:spcPct val="150000"/>
              </a:lnSpc>
            </a:pPr>
            <a:r>
              <a:rPr lang="pt-BR" dirty="0">
                <a:latin typeface="Myriad Pro Cond"/>
                <a:cs typeface="Times New Roman" panose="02020603050405020304" pitchFamily="18" charset="0"/>
              </a:rPr>
              <a:t>Art. 6º	 Para o exercício do licenciamento ambiental, o Município deverá contar com </a:t>
            </a:r>
            <a:r>
              <a:rPr lang="pt-BR" u="sng" dirty="0">
                <a:latin typeface="Myriad Pro Cond"/>
                <a:cs typeface="Times New Roman" panose="02020603050405020304" pitchFamily="18" charset="0"/>
              </a:rPr>
              <a:t>número mínimo de profissionais habilitados </a:t>
            </a:r>
            <a:r>
              <a:rPr lang="pt-BR" dirty="0">
                <a:latin typeface="Myriad Pro Cond"/>
                <a:cs typeface="Times New Roman" panose="02020603050405020304" pitchFamily="18" charset="0"/>
              </a:rPr>
              <a:t>componentes do quadro técnico multidisciplinar, com capacidade para atender a demanda de licenciamento e fiscalização de atividades ou empreendimentos efetivos ou potencialmente poluidores ou capazes, sob qualquer forma, de causar degradação ambiental local.</a:t>
            </a:r>
          </a:p>
          <a:p>
            <a:pPr algn="just">
              <a:lnSpc>
                <a:spcPct val="150000"/>
              </a:lnSpc>
            </a:pPr>
            <a:endParaRPr lang="pt-BR" dirty="0">
              <a:latin typeface="Myriad Pro Cond"/>
              <a:cs typeface="Times New Roman" panose="02020603050405020304" pitchFamily="18" charset="0"/>
            </a:endParaRPr>
          </a:p>
          <a:p>
            <a:pPr algn="just">
              <a:lnSpc>
                <a:spcPct val="150000"/>
              </a:lnSpc>
            </a:pPr>
            <a:endParaRPr lang="pt-BR" dirty="0">
              <a:latin typeface="Myriad Pro Cond"/>
              <a:cs typeface="Times New Roman" panose="02020603050405020304" pitchFamily="18" charset="0"/>
            </a:endParaRPr>
          </a:p>
          <a:p>
            <a:pPr algn="just">
              <a:lnSpc>
                <a:spcPct val="150000"/>
              </a:lnSpc>
            </a:pPr>
            <a:endParaRPr lang="pt-BR" dirty="0">
              <a:latin typeface="Myriad Pro Cond"/>
              <a:cs typeface="Times New Roman" panose="02020603050405020304" pitchFamily="18" charset="0"/>
            </a:endParaRPr>
          </a:p>
          <a:p>
            <a:pPr algn="just">
              <a:lnSpc>
                <a:spcPct val="150000"/>
              </a:lnSpc>
            </a:pPr>
            <a:r>
              <a:rPr lang="pt-BR" dirty="0">
                <a:latin typeface="Myriad Pro Cond"/>
                <a:cs typeface="Times New Roman" panose="02020603050405020304" pitchFamily="18" charset="0"/>
              </a:rPr>
              <a:t>OBS. Criação da Lei de Taxas</a:t>
            </a:r>
          </a:p>
        </p:txBody>
      </p:sp>
    </p:spTree>
    <p:extLst>
      <p:ext uri="{BB962C8B-B14F-4D97-AF65-F5344CB8AC3E}">
        <p14:creationId xmlns:p14="http://schemas.microsoft.com/office/powerpoint/2010/main" val="22188978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0"/>
            <a:ext cx="12188614" cy="6858000"/>
          </a:xfrm>
          <a:prstGeom prst="rect">
            <a:avLst/>
          </a:prstGeom>
        </p:spPr>
      </p:pic>
      <p:sp>
        <p:nvSpPr>
          <p:cNvPr id="2" name="Retângulo 1"/>
          <p:cNvSpPr/>
          <p:nvPr/>
        </p:nvSpPr>
        <p:spPr>
          <a:xfrm>
            <a:off x="836024" y="1593358"/>
            <a:ext cx="10842169" cy="4044184"/>
          </a:xfrm>
          <a:prstGeom prst="rect">
            <a:avLst/>
          </a:prstGeom>
        </p:spPr>
        <p:txBody>
          <a:bodyPr wrap="square">
            <a:spAutoFit/>
          </a:bodyPr>
          <a:lstStyle/>
          <a:p>
            <a:pPr algn="ctr" defTabSz="457200">
              <a:lnSpc>
                <a:spcPct val="120000"/>
              </a:lnSpc>
              <a:defRPr sz="9400">
                <a:solidFill>
                  <a:srgbClr val="07525C"/>
                </a:solidFill>
                <a:latin typeface="Arial"/>
                <a:ea typeface="Arial"/>
                <a:cs typeface="Arial"/>
                <a:sym typeface="Arial"/>
              </a:defRPr>
            </a:pPr>
            <a:r>
              <a:rPr lang="pt-BR" sz="3200" b="1" dirty="0">
                <a:solidFill>
                  <a:srgbClr val="009639"/>
                </a:solidFill>
                <a:latin typeface="Myriad Pro Cond"/>
                <a:ea typeface="Arial"/>
                <a:cs typeface="Times New Roman" panose="02020603050405020304" pitchFamily="18" charset="0"/>
                <a:sym typeface="Arial"/>
              </a:rPr>
              <a:t>Resolução CONSEMA nº 117/2017 </a:t>
            </a:r>
            <a:endParaRPr lang="pt-BR" sz="3200" b="1" u="sng" dirty="0">
              <a:solidFill>
                <a:srgbClr val="009639"/>
              </a:solidFill>
              <a:latin typeface="Myriad Pro Cond"/>
              <a:ea typeface="Arial"/>
              <a:cs typeface="Times New Roman" panose="02020603050405020304" pitchFamily="18" charset="0"/>
              <a:sym typeface="Arial"/>
            </a:endParaRPr>
          </a:p>
          <a:p>
            <a:pPr algn="ctr" defTabSz="457200">
              <a:lnSpc>
                <a:spcPct val="120000"/>
              </a:lnSpc>
              <a:defRPr sz="3000" b="0">
                <a:solidFill>
                  <a:srgbClr val="49838A"/>
                </a:solidFill>
                <a:latin typeface="Arial"/>
                <a:ea typeface="Arial"/>
                <a:cs typeface="Arial"/>
                <a:sym typeface="Arial"/>
              </a:defRPr>
            </a:pPr>
            <a:endParaRPr lang="pt-BR" sz="3200" dirty="0">
              <a:solidFill>
                <a:schemeClr val="tx1"/>
              </a:solidFill>
              <a:latin typeface="Myriad Pro Cond"/>
              <a:cs typeface="Times New Roman" panose="02020603050405020304" pitchFamily="18" charset="0"/>
            </a:endParaRPr>
          </a:p>
          <a:p>
            <a:pPr marL="342900" indent="-342900" algn="just">
              <a:lnSpc>
                <a:spcPct val="200000"/>
              </a:lnSpc>
              <a:buFont typeface="Wingdings" panose="05000000000000000000" pitchFamily="2" charset="2"/>
              <a:buChar char="v"/>
            </a:pPr>
            <a:r>
              <a:rPr lang="pt-BR" dirty="0">
                <a:solidFill>
                  <a:schemeClr val="tx1"/>
                </a:solidFill>
                <a:latin typeface="Myriad Pro Cond"/>
                <a:cs typeface="Times New Roman" panose="02020603050405020304" pitchFamily="18" charset="0"/>
              </a:rPr>
              <a:t>        </a:t>
            </a:r>
            <a:r>
              <a:rPr lang="pt-BR" b="1" dirty="0">
                <a:solidFill>
                  <a:schemeClr val="tx1"/>
                </a:solidFill>
                <a:latin typeface="Myriad Pro Cond"/>
                <a:cs typeface="Times New Roman" panose="02020603050405020304" pitchFamily="18" charset="0"/>
              </a:rPr>
              <a:t>Quantidade mínima de Profissionais para o Licenciamento Ambiental Municipal:</a:t>
            </a:r>
          </a:p>
          <a:p>
            <a:pPr marL="342900" indent="-342900" algn="just">
              <a:lnSpc>
                <a:spcPct val="200000"/>
              </a:lnSpc>
              <a:buFont typeface="Wingdings" panose="05000000000000000000" pitchFamily="2" charset="2"/>
              <a:buChar char="v"/>
            </a:pPr>
            <a:endParaRPr lang="pt-BR" b="1" dirty="0">
              <a:solidFill>
                <a:schemeClr val="tx1"/>
              </a:solidFill>
              <a:latin typeface="Myriad Pro Cond"/>
              <a:cs typeface="Times New Roman" panose="02020603050405020304" pitchFamily="18" charset="0"/>
            </a:endParaRPr>
          </a:p>
          <a:p>
            <a:pPr marL="342900" indent="-342900" algn="ctr">
              <a:lnSpc>
                <a:spcPct val="200000"/>
              </a:lnSpc>
              <a:buFont typeface="Symbol" panose="05050102010706020507" pitchFamily="18" charset="2"/>
              <a:buChar char="®"/>
            </a:pPr>
            <a:r>
              <a:rPr lang="pt-BR" dirty="0">
                <a:solidFill>
                  <a:schemeClr val="tx1"/>
                </a:solidFill>
                <a:highlight>
                  <a:srgbClr val="FCFDF6"/>
                </a:highlight>
                <a:latin typeface="Myriad Pro Cond"/>
                <a:cs typeface="Times New Roman" panose="02020603050405020304" pitchFamily="18" charset="0"/>
              </a:rPr>
              <a:t>Nível   I	2 	</a:t>
            </a:r>
          </a:p>
          <a:p>
            <a:pPr marL="342900" indent="-342900" algn="ctr">
              <a:lnSpc>
                <a:spcPct val="200000"/>
              </a:lnSpc>
              <a:buFont typeface="Symbol" panose="05050102010706020507" pitchFamily="18" charset="2"/>
              <a:buChar char="®"/>
            </a:pPr>
            <a:r>
              <a:rPr lang="pt-BR" dirty="0">
                <a:solidFill>
                  <a:schemeClr val="tx1"/>
                </a:solidFill>
                <a:highlight>
                  <a:srgbClr val="FCFDF6"/>
                </a:highlight>
                <a:latin typeface="Myriad Pro Cond"/>
                <a:cs typeface="Times New Roman" panose="02020603050405020304" pitchFamily="18" charset="0"/>
              </a:rPr>
              <a:t>Nível   II	3 	</a:t>
            </a:r>
          </a:p>
          <a:p>
            <a:pPr marL="342900" indent="-342900" algn="ctr">
              <a:lnSpc>
                <a:spcPct val="200000"/>
              </a:lnSpc>
              <a:buFont typeface="Symbol" panose="05050102010706020507" pitchFamily="18" charset="2"/>
              <a:buChar char="®"/>
            </a:pPr>
            <a:r>
              <a:rPr lang="pt-BR" dirty="0">
                <a:solidFill>
                  <a:schemeClr val="tx1"/>
                </a:solidFill>
                <a:highlight>
                  <a:srgbClr val="FCFDF6"/>
                </a:highlight>
                <a:latin typeface="Myriad Pro Cond"/>
                <a:cs typeface="Times New Roman" panose="02020603050405020304" pitchFamily="18" charset="0"/>
              </a:rPr>
              <a:t>Nível   III	5 </a:t>
            </a:r>
            <a:r>
              <a:rPr lang="pt-BR" dirty="0">
                <a:solidFill>
                  <a:schemeClr val="tx1"/>
                </a:solidFill>
                <a:latin typeface="Myriad Pro Cond"/>
                <a:cs typeface="Times New Roman" panose="02020603050405020304" pitchFamily="18" charset="0"/>
              </a:rPr>
              <a:t>	</a:t>
            </a:r>
          </a:p>
        </p:txBody>
      </p:sp>
    </p:spTree>
    <p:extLst>
      <p:ext uri="{BB962C8B-B14F-4D97-AF65-F5344CB8AC3E}">
        <p14:creationId xmlns:p14="http://schemas.microsoft.com/office/powerpoint/2010/main" val="44430199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671845" y="443032"/>
            <a:ext cx="6451671" cy="5971936"/>
          </a:xfrm>
          <a:prstGeom prst="rect">
            <a:avLst/>
          </a:prstGeom>
        </p:spPr>
      </p:pic>
      <p:sp>
        <p:nvSpPr>
          <p:cNvPr id="4" name="CaixaDeTexto 3"/>
          <p:cNvSpPr txBox="1"/>
          <p:nvPr/>
        </p:nvSpPr>
        <p:spPr>
          <a:xfrm>
            <a:off x="7674963" y="2542903"/>
            <a:ext cx="4159985" cy="1077216"/>
          </a:xfrm>
          <a:prstGeom prst="rect">
            <a:avLst/>
          </a:prstGeom>
          <a:solidFill>
            <a:srgbClr val="FCFD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ctr"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pt-BR" sz="3200" b="1" i="0" u="none" strike="noStrike" cap="none" spc="0" normalizeH="0" baseline="0" dirty="0">
                <a:ln>
                  <a:noFill/>
                </a:ln>
                <a:solidFill>
                  <a:schemeClr val="tx1"/>
                </a:solidFill>
                <a:effectLst/>
                <a:uFillTx/>
                <a:latin typeface="Myriad Pro Cond"/>
                <a:sym typeface="Calibri"/>
              </a:rPr>
              <a:t>Reunião conjunta CTAJ e CTL</a:t>
            </a:r>
          </a:p>
        </p:txBody>
      </p:sp>
    </p:spTree>
    <p:extLst>
      <p:ext uri="{BB962C8B-B14F-4D97-AF65-F5344CB8AC3E}">
        <p14:creationId xmlns:p14="http://schemas.microsoft.com/office/powerpoint/2010/main" val="31448805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F078C38-97D9-4571-90C1-03913A4FE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 y="15450"/>
            <a:ext cx="12188614" cy="6858000"/>
          </a:xfrm>
          <a:prstGeom prst="rect">
            <a:avLst/>
          </a:prstGeom>
        </p:spPr>
      </p:pic>
      <p:pic>
        <p:nvPicPr>
          <p:cNvPr id="2" name="Imagem 5">
            <a:extLst>
              <a:ext uri="{FF2B5EF4-FFF2-40B4-BE49-F238E27FC236}">
                <a16:creationId xmlns:a16="http://schemas.microsoft.com/office/drawing/2014/main" id="{F6350903-6472-7FEC-72AB-6BE37BD39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205" y="5465563"/>
            <a:ext cx="1977589" cy="15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E18389BB-C3CD-AE68-78F7-74F4A9767CD5}"/>
              </a:ext>
            </a:extLst>
          </p:cNvPr>
          <p:cNvSpPr/>
          <p:nvPr/>
        </p:nvSpPr>
        <p:spPr>
          <a:xfrm>
            <a:off x="1869415" y="5003085"/>
            <a:ext cx="8643982" cy="745077"/>
          </a:xfrm>
          <a:prstGeom prst="rect">
            <a:avLst/>
          </a:prstGeom>
          <a:noFill/>
          <a:ln w="12700">
            <a:noFill/>
            <a:miter lim="400000"/>
          </a:ln>
        </p:spPr>
        <p:txBody>
          <a:bodyPr lIns="45719" rIns="45719" anchor="ctr"/>
          <a:lstStyle/>
          <a:p>
            <a:pPr algn="ctr">
              <a:defRPr>
                <a:solidFill>
                  <a:srgbClr val="FFFFFF"/>
                </a:solidFill>
              </a:defRPr>
            </a:pPr>
            <a:r>
              <a:rPr lang="pt-BR" sz="2400" b="1" dirty="0">
                <a:solidFill>
                  <a:srgbClr val="054D26"/>
                </a:solidFill>
                <a:latin typeface="Myriad Pro Cond"/>
              </a:rPr>
              <a:t>LICENCIAMENTO AMBIENTAL</a:t>
            </a:r>
            <a:endParaRPr sz="2400" b="1" dirty="0">
              <a:solidFill>
                <a:srgbClr val="054D26"/>
              </a:solidFill>
              <a:latin typeface="Myriad Pro Cond"/>
            </a:endParaRPr>
          </a:p>
        </p:txBody>
      </p:sp>
      <p:pic>
        <p:nvPicPr>
          <p:cNvPr id="6" name="Logo_alta.ai" descr="Logo_alta.ai">
            <a:extLst>
              <a:ext uri="{FF2B5EF4-FFF2-40B4-BE49-F238E27FC236}">
                <a16:creationId xmlns:a16="http://schemas.microsoft.com/office/drawing/2014/main" id="{92F3F133-5C70-5AA3-70A7-1E66B4B461F5}"/>
              </a:ext>
            </a:extLst>
          </p:cNvPr>
          <p:cNvPicPr>
            <a:picLocks noChangeAspect="1"/>
          </p:cNvPicPr>
          <p:nvPr/>
        </p:nvPicPr>
        <p:blipFill>
          <a:blip r:embed="rId4"/>
          <a:stretch>
            <a:fillRect/>
          </a:stretch>
        </p:blipFill>
        <p:spPr>
          <a:xfrm>
            <a:off x="2367479" y="6101908"/>
            <a:ext cx="2416188" cy="657348"/>
          </a:xfrm>
          <a:prstGeom prst="rect">
            <a:avLst/>
          </a:prstGeom>
          <a:ln w="12700">
            <a:miter lim="400000"/>
          </a:ln>
        </p:spPr>
      </p:pic>
      <p:pic>
        <p:nvPicPr>
          <p:cNvPr id="7" name="Imagem 6">
            <a:extLst>
              <a:ext uri="{FF2B5EF4-FFF2-40B4-BE49-F238E27FC236}">
                <a16:creationId xmlns:a16="http://schemas.microsoft.com/office/drawing/2014/main" id="{96CE47CB-E32E-819A-B11D-4E6EE71B3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6100" y="5737202"/>
            <a:ext cx="1820044" cy="1285861"/>
          </a:xfrm>
          <a:prstGeom prst="rect">
            <a:avLst/>
          </a:prstGeom>
        </p:spPr>
      </p:pic>
    </p:spTree>
    <p:extLst>
      <p:ext uri="{BB962C8B-B14F-4D97-AF65-F5344CB8AC3E}">
        <p14:creationId xmlns:p14="http://schemas.microsoft.com/office/powerpoint/2010/main" val="84618170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384664" y="706640"/>
            <a:ext cx="8880294" cy="2917810"/>
          </a:xfrm>
          <a:prstGeom prst="rect">
            <a:avLst/>
          </a:prstGeom>
        </p:spPr>
      </p:pic>
      <p:pic>
        <p:nvPicPr>
          <p:cNvPr id="3" name="Imagem 2"/>
          <p:cNvPicPr>
            <a:picLocks noChangeAspect="1"/>
          </p:cNvPicPr>
          <p:nvPr/>
        </p:nvPicPr>
        <p:blipFill>
          <a:blip r:embed="rId3"/>
          <a:stretch>
            <a:fillRect/>
          </a:stretch>
        </p:blipFill>
        <p:spPr>
          <a:xfrm>
            <a:off x="1561962" y="5138058"/>
            <a:ext cx="8862198" cy="1464901"/>
          </a:xfrm>
          <a:prstGeom prst="rect">
            <a:avLst/>
          </a:prstGeom>
        </p:spPr>
      </p:pic>
      <p:sp>
        <p:nvSpPr>
          <p:cNvPr id="4" name="CaixaDeTexto 3"/>
          <p:cNvSpPr txBox="1"/>
          <p:nvPr/>
        </p:nvSpPr>
        <p:spPr>
          <a:xfrm>
            <a:off x="4598126" y="4537165"/>
            <a:ext cx="260514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pt-BR" sz="1800" b="0" i="0" u="none" strike="noStrike" cap="none" spc="0" normalizeH="0" baseline="0" dirty="0">
                <a:ln>
                  <a:noFill/>
                </a:ln>
                <a:solidFill>
                  <a:srgbClr val="054D26"/>
                </a:solidFill>
                <a:effectLst/>
                <a:uFillTx/>
                <a:latin typeface="+mj-lt"/>
                <a:ea typeface="+mj-ea"/>
                <a:cs typeface="+mj-cs"/>
                <a:sym typeface="Calibri"/>
              </a:rPr>
              <a:t>Posicionamento FECAM</a:t>
            </a:r>
          </a:p>
        </p:txBody>
      </p:sp>
      <p:sp>
        <p:nvSpPr>
          <p:cNvPr id="5" name="CaixaDeTexto 4"/>
          <p:cNvSpPr txBox="1"/>
          <p:nvPr/>
        </p:nvSpPr>
        <p:spPr>
          <a:xfrm>
            <a:off x="3823064" y="290412"/>
            <a:ext cx="38898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pt-BR" sz="1800" b="0" i="0" u="none" strike="noStrike" cap="none" spc="0" normalizeH="0" baseline="0" dirty="0">
                <a:ln>
                  <a:noFill/>
                </a:ln>
                <a:solidFill>
                  <a:srgbClr val="054D26"/>
                </a:solidFill>
                <a:effectLst/>
                <a:uFillTx/>
                <a:latin typeface="+mj-lt"/>
                <a:ea typeface="+mj-ea"/>
                <a:cs typeface="+mj-cs"/>
                <a:sym typeface="Calibri"/>
              </a:rPr>
              <a:t>Entendimento aprovado pela maioria</a:t>
            </a:r>
          </a:p>
        </p:txBody>
      </p:sp>
    </p:spTree>
    <p:extLst>
      <p:ext uri="{BB962C8B-B14F-4D97-AF65-F5344CB8AC3E}">
        <p14:creationId xmlns:p14="http://schemas.microsoft.com/office/powerpoint/2010/main" val="327861605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8709"/>
            <a:ext cx="12188614" cy="6858000"/>
          </a:xfrm>
          <a:prstGeom prst="rect">
            <a:avLst/>
          </a:prstGeom>
        </p:spPr>
      </p:pic>
      <p:sp>
        <p:nvSpPr>
          <p:cNvPr id="2" name="CaixaDeTexto 1"/>
          <p:cNvSpPr txBox="1"/>
          <p:nvPr/>
        </p:nvSpPr>
        <p:spPr>
          <a:xfrm>
            <a:off x="2525484" y="1350629"/>
            <a:ext cx="929204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pt-BR" b="1" dirty="0">
                <a:solidFill>
                  <a:srgbClr val="009639"/>
                </a:solidFill>
                <a:latin typeface="Myriad Pro Cond"/>
              </a:rPr>
              <a:t>DOS ÓRGÃOS MUNICIPAIS DE MEIO AMBIENTE</a:t>
            </a:r>
          </a:p>
          <a:p>
            <a:pPr algn="ctr" defTabSz="821531"/>
            <a:endParaRPr lang="pt-BR" b="1" dirty="0">
              <a:solidFill>
                <a:srgbClr val="009639"/>
              </a:solidFill>
              <a:latin typeface="Myriad Pro Cond"/>
              <a:ea typeface="Helvetica Neue"/>
              <a:cs typeface="Helvetica Neue"/>
              <a:sym typeface="Helvetica Neue"/>
            </a:endParaRPr>
          </a:p>
          <a:p>
            <a:pPr marL="0" marR="0" indent="0" algn="l" defTabSz="914400" rtl="0" fontAlgn="auto" latinLnBrk="0" hangingPunct="0">
              <a:lnSpc>
                <a:spcPct val="100000"/>
              </a:lnSpc>
              <a:spcBef>
                <a:spcPts val="0"/>
              </a:spcBef>
              <a:spcAft>
                <a:spcPts val="0"/>
              </a:spcAft>
              <a:buClrTx/>
              <a:buSzTx/>
              <a:buFontTx/>
              <a:buNone/>
              <a:tabLst/>
            </a:pPr>
            <a:endParaRPr kumimoji="0" lang="pt-BR" sz="1800" b="1" i="0" u="none" strike="noStrike" cap="none" spc="0" normalizeH="0" baseline="0" dirty="0">
              <a:ln>
                <a:noFill/>
              </a:ln>
              <a:solidFill>
                <a:srgbClr val="000000"/>
              </a:solidFill>
              <a:effectLst/>
              <a:uFillTx/>
              <a:latin typeface="Myriad Pro Cond"/>
              <a:sym typeface="Calibri"/>
            </a:endParaRPr>
          </a:p>
        </p:txBody>
      </p:sp>
      <p:sp>
        <p:nvSpPr>
          <p:cNvPr id="4" name="Retângulo 3"/>
          <p:cNvSpPr/>
          <p:nvPr/>
        </p:nvSpPr>
        <p:spPr>
          <a:xfrm>
            <a:off x="209007" y="2368050"/>
            <a:ext cx="11608524" cy="3139321"/>
          </a:xfrm>
          <a:prstGeom prst="rect">
            <a:avLst/>
          </a:prstGeom>
        </p:spPr>
        <p:txBody>
          <a:bodyPr wrap="square">
            <a:spAutoFit/>
          </a:bodyPr>
          <a:lstStyle/>
          <a:p>
            <a:pPr algn="just"/>
            <a:r>
              <a:rPr lang="pt-BR" dirty="0">
                <a:latin typeface="Myriad Pro Cond"/>
                <a:cs typeface="Times New Roman" panose="02020603050405020304" pitchFamily="18" charset="0"/>
              </a:rPr>
              <a:t>Parágrafo Único: Fica facultado aos municípios o exercício do licenciamento ambiental por meio de </a:t>
            </a:r>
            <a:r>
              <a:rPr lang="pt-BR" u="sng" dirty="0">
                <a:latin typeface="Myriad Pro Cond"/>
                <a:cs typeface="Times New Roman" panose="02020603050405020304" pitchFamily="18" charset="0"/>
              </a:rPr>
              <a:t>consórcios intermunicipais</a:t>
            </a:r>
            <a:r>
              <a:rPr lang="pt-BR" dirty="0">
                <a:latin typeface="Myriad Pro Cond"/>
                <a:cs typeface="Times New Roman" panose="02020603050405020304" pitchFamily="18" charset="0"/>
              </a:rPr>
              <a:t>, com atribuição para análise técnica e jurídica dos processos de licenciamento ambiental. </a:t>
            </a:r>
          </a:p>
          <a:p>
            <a:pPr algn="just"/>
            <a:endParaRPr lang="pt-BR" dirty="0">
              <a:latin typeface="Myriad Pro Cond"/>
              <a:cs typeface="Times New Roman" panose="02020603050405020304" pitchFamily="18" charset="0"/>
            </a:endParaRP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 3º Todos os profissionais componentes do quadro técnico municipal efetivo, à disposição, em consórcio ou de suporte, </a:t>
            </a:r>
            <a:r>
              <a:rPr lang="pt-BR" u="sng" dirty="0">
                <a:latin typeface="Myriad Pro Cond"/>
                <a:cs typeface="Times New Roman" panose="02020603050405020304" pitchFamily="18" charset="0"/>
              </a:rPr>
              <a:t>devem estar devidamente habilitados e registrados em seus respectivos Conselhos Profissionais</a:t>
            </a:r>
            <a:r>
              <a:rPr lang="pt-BR" dirty="0">
                <a:latin typeface="Myriad Pro Cond"/>
                <a:cs typeface="Times New Roman" panose="02020603050405020304" pitchFamily="18" charset="0"/>
              </a:rPr>
              <a:t>.</a:t>
            </a:r>
          </a:p>
          <a:p>
            <a:pPr algn="just"/>
            <a:endParaRPr lang="pt-BR" dirty="0">
              <a:latin typeface="Myriad Pro Cond"/>
              <a:cs typeface="Times New Roman" panose="02020603050405020304" pitchFamily="18" charset="0"/>
            </a:endParaRPr>
          </a:p>
          <a:p>
            <a:pPr algn="just"/>
            <a:endParaRPr lang="pt-BR" dirty="0">
              <a:latin typeface="Myriad Pro Cond"/>
              <a:cs typeface="Times New Roman" panose="02020603050405020304" pitchFamily="18" charset="0"/>
            </a:endParaRP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 § 4º Nos casos de consórcios intermunicipais, a quantidade mínima de profissionais habilitados deverá atender ao </a:t>
            </a:r>
            <a:r>
              <a:rPr lang="pt-BR" u="sng" dirty="0">
                <a:latin typeface="Myriad Pro Cond"/>
                <a:cs typeface="Times New Roman" panose="02020603050405020304" pitchFamily="18" charset="0"/>
              </a:rPr>
              <a:t>maior nível de complexidade </a:t>
            </a:r>
            <a:r>
              <a:rPr lang="pt-BR" dirty="0">
                <a:latin typeface="Myriad Pro Cond"/>
                <a:cs typeface="Times New Roman" panose="02020603050405020304" pitchFamily="18" charset="0"/>
              </a:rPr>
              <a:t>dentre os municípios consorciados.</a:t>
            </a:r>
          </a:p>
        </p:txBody>
      </p:sp>
    </p:spTree>
    <p:extLst>
      <p:ext uri="{BB962C8B-B14F-4D97-AF65-F5344CB8AC3E}">
        <p14:creationId xmlns:p14="http://schemas.microsoft.com/office/powerpoint/2010/main" val="28893750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60959"/>
            <a:ext cx="12188614" cy="6858000"/>
          </a:xfrm>
          <a:prstGeom prst="rect">
            <a:avLst/>
          </a:prstGeom>
        </p:spPr>
      </p:pic>
      <p:sp>
        <p:nvSpPr>
          <p:cNvPr id="2" name="Retângulo 1"/>
          <p:cNvSpPr/>
          <p:nvPr/>
        </p:nvSpPr>
        <p:spPr>
          <a:xfrm>
            <a:off x="68700" y="1399425"/>
            <a:ext cx="11936065" cy="4214231"/>
          </a:xfrm>
          <a:prstGeom prst="rect">
            <a:avLst/>
          </a:prstGeom>
        </p:spPr>
        <p:txBody>
          <a:bodyPr wrap="square">
            <a:spAutoFit/>
          </a:bodyPr>
          <a:lstStyle/>
          <a:p>
            <a:pPr algn="r">
              <a:lnSpc>
                <a:spcPct val="107000"/>
              </a:lnSpc>
              <a:spcAft>
                <a:spcPts val="800"/>
              </a:spcAft>
            </a:pPr>
            <a:r>
              <a:rPr lang="pt-BR" b="1" dirty="0">
                <a:latin typeface="Myriad Pro Cond"/>
                <a:ea typeface="Calibri" panose="020F0502020204030204" pitchFamily="34" charset="0"/>
                <a:cs typeface="Times New Roman" panose="02020603050405020304" pitchFamily="18" charset="0"/>
              </a:rPr>
              <a:t>		</a:t>
            </a:r>
            <a:r>
              <a:rPr lang="pt-BR" b="1" dirty="0">
                <a:solidFill>
                  <a:srgbClr val="009639"/>
                </a:solidFill>
                <a:latin typeface="Myriad Pro Cond"/>
                <a:ea typeface="Calibri" panose="020F0502020204030204" pitchFamily="34" charset="0"/>
                <a:cs typeface="Times New Roman" panose="02020603050405020304" pitchFamily="18" charset="0"/>
              </a:rPr>
              <a:t>SISTEMAS DE INFORMAÇÕES AMBIENTAIS MUNICIPAIS</a:t>
            </a:r>
          </a:p>
          <a:p>
            <a:pPr>
              <a:lnSpc>
                <a:spcPct val="107000"/>
              </a:lnSpc>
              <a:spcAft>
                <a:spcPts val="800"/>
              </a:spcAft>
            </a:pPr>
            <a:endParaRPr lang="pt-BR" dirty="0">
              <a:latin typeface="Myriad Pro Cond"/>
              <a:ea typeface="Calibri" panose="020F0502020204030204" pitchFamily="34" charset="0"/>
              <a:cs typeface="Times New Roman" panose="02020603050405020304" pitchFamily="18" charset="0"/>
            </a:endParaRPr>
          </a:p>
          <a:p>
            <a:pPr algn="just"/>
            <a:r>
              <a:rPr lang="pt-BR" b="1" dirty="0" err="1">
                <a:latin typeface="Myriad Pro Cond"/>
                <a:cs typeface="Times New Roman" panose="02020603050405020304" pitchFamily="18" charset="0"/>
              </a:rPr>
              <a:t>Art</a:t>
            </a:r>
            <a:r>
              <a:rPr lang="pt-BR" b="1" dirty="0">
                <a:latin typeface="Myriad Pro Cond"/>
                <a:cs typeface="Times New Roman" panose="02020603050405020304" pitchFamily="18" charset="0"/>
              </a:rPr>
              <a:t> 11. </a:t>
            </a:r>
            <a:r>
              <a:rPr lang="pt-BR" dirty="0">
                <a:latin typeface="Myriad Pro Cond"/>
                <a:cs typeface="Times New Roman" panose="02020603050405020304" pitchFamily="18" charset="0"/>
              </a:rPr>
              <a:t>Os órgãos municipais de meio ambiente devem possuir </a:t>
            </a:r>
            <a:r>
              <a:rPr lang="pt-BR" u="sng" dirty="0">
                <a:latin typeface="Myriad Pro Cond"/>
                <a:cs typeface="Times New Roman" panose="02020603050405020304" pitchFamily="18" charset="0"/>
              </a:rPr>
              <a:t>sistemas de informações ambientais </a:t>
            </a:r>
            <a:r>
              <a:rPr lang="pt-BR" dirty="0">
                <a:latin typeface="Myriad Pro Cond"/>
                <a:cs typeface="Times New Roman" panose="02020603050405020304" pitchFamily="18" charset="0"/>
              </a:rPr>
              <a:t>capazes de dar eficiência na gestão e publicidade das informações relevantes à sociedade;</a:t>
            </a:r>
          </a:p>
          <a:p>
            <a:pPr algn="just"/>
            <a:endParaRPr lang="pt-BR" dirty="0">
              <a:latin typeface="Myriad Pro Cond"/>
              <a:cs typeface="Times New Roman" panose="02020603050405020304" pitchFamily="18" charset="0"/>
            </a:endParaRPr>
          </a:p>
          <a:p>
            <a:pPr algn="just"/>
            <a:endParaRPr lang="pt-BR" dirty="0">
              <a:latin typeface="Myriad Pro Cond"/>
              <a:cs typeface="Times New Roman" panose="02020603050405020304" pitchFamily="18" charset="0"/>
            </a:endParaRPr>
          </a:p>
          <a:p>
            <a:pPr algn="just"/>
            <a:r>
              <a:rPr lang="pt-BR" b="1" dirty="0">
                <a:latin typeface="Myriad Pro Cond"/>
                <a:cs typeface="Times New Roman" panose="02020603050405020304" pitchFamily="18" charset="0"/>
              </a:rPr>
              <a:t>Art. 12. </a:t>
            </a:r>
            <a:r>
              <a:rPr lang="pt-BR" dirty="0">
                <a:latin typeface="Myriad Pro Cond"/>
                <a:cs typeface="Times New Roman" panose="02020603050405020304" pitchFamily="18" charset="0"/>
              </a:rPr>
              <a:t>O órgão ambiental estadual deverá disponibilizar aos órgãos municipais de meio ambiente o acesso ao sistema informatizado;</a:t>
            </a:r>
          </a:p>
          <a:p>
            <a:pPr algn="just"/>
            <a:endParaRPr lang="pt-BR" dirty="0">
              <a:latin typeface="Myriad Pro Cond"/>
              <a:ea typeface="Calibri" panose="020F0502020204030204" pitchFamily="34" charset="0"/>
              <a:cs typeface="Times New Roman" panose="02020603050405020304" pitchFamily="18" charset="0"/>
            </a:endParaRPr>
          </a:p>
          <a:p>
            <a:pPr algn="just"/>
            <a:endParaRPr lang="pt-BR" dirty="0">
              <a:latin typeface="Myriad Pro Cond"/>
              <a:ea typeface="Calibri" panose="020F0502020204030204" pitchFamily="34" charset="0"/>
              <a:cs typeface="Times New Roman" panose="02020603050405020304" pitchFamily="18" charset="0"/>
            </a:endParaRPr>
          </a:p>
          <a:p>
            <a:pPr algn="just"/>
            <a:r>
              <a:rPr lang="pt-BR" b="1" dirty="0">
                <a:latin typeface="Myriad Pro Cond"/>
                <a:cs typeface="Times New Roman" panose="02020603050405020304" pitchFamily="18" charset="0"/>
              </a:rPr>
              <a:t>Art. 13</a:t>
            </a:r>
            <a:r>
              <a:rPr lang="pt-BR" dirty="0">
                <a:latin typeface="Myriad Pro Cond"/>
                <a:cs typeface="Times New Roman" panose="02020603050405020304" pitchFamily="18" charset="0"/>
              </a:rPr>
              <a:t>. O órgão ambiental estadual, em atuação subsidiária, </a:t>
            </a:r>
            <a:r>
              <a:rPr lang="pt-BR" u="sng" dirty="0">
                <a:latin typeface="Myriad Pro Cond"/>
                <a:cs typeface="Times New Roman" panose="02020603050405020304" pitchFamily="18" charset="0"/>
              </a:rPr>
              <a:t>fornecerá orientação e instrução técnica aos órgãos municipais </a:t>
            </a:r>
            <a:r>
              <a:rPr lang="pt-BR" dirty="0">
                <a:latin typeface="Myriad Pro Cond"/>
                <a:cs typeface="Times New Roman" panose="02020603050405020304" pitchFamily="18" charset="0"/>
              </a:rPr>
              <a:t>de meio ambiente para ações administrativas em licenciamento, monitoramento e fiscalização ambiental, desde que solicitada de forma justificada, nos termos da Lei Complementar federal nº 140, de 8 de dezembro de 2011.</a:t>
            </a:r>
          </a:p>
        </p:txBody>
      </p:sp>
    </p:spTree>
    <p:extLst>
      <p:ext uri="{BB962C8B-B14F-4D97-AF65-F5344CB8AC3E}">
        <p14:creationId xmlns:p14="http://schemas.microsoft.com/office/powerpoint/2010/main" val="102662933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3" y="-78377"/>
            <a:ext cx="12188614" cy="6936377"/>
          </a:xfrm>
          <a:prstGeom prst="rect">
            <a:avLst/>
          </a:prstGeom>
        </p:spPr>
      </p:pic>
      <p:sp>
        <p:nvSpPr>
          <p:cNvPr id="2" name="Retângulo 1"/>
          <p:cNvSpPr/>
          <p:nvPr/>
        </p:nvSpPr>
        <p:spPr>
          <a:xfrm>
            <a:off x="5862171" y="890778"/>
            <a:ext cx="5497187" cy="646331"/>
          </a:xfrm>
          <a:prstGeom prst="rect">
            <a:avLst/>
          </a:prstGeom>
        </p:spPr>
        <p:txBody>
          <a:bodyPr wrap="square">
            <a:spAutoFit/>
          </a:bodyPr>
          <a:lstStyle/>
          <a:p>
            <a:pPr algn="r"/>
            <a:r>
              <a:rPr lang="pt-BR" b="1" dirty="0">
                <a:solidFill>
                  <a:srgbClr val="009639"/>
                </a:solidFill>
                <a:latin typeface="Myriad Pro Cond"/>
              </a:rPr>
              <a:t>FISCALIZAÇÃO AMBIENTAL MUNICIPAL</a:t>
            </a:r>
          </a:p>
          <a:p>
            <a:pPr algn="ctr" defTabSz="821531"/>
            <a:endParaRPr lang="pt-BR" b="1" dirty="0">
              <a:solidFill>
                <a:srgbClr val="009639"/>
              </a:solidFill>
              <a:latin typeface="Myriad Pro Cond"/>
              <a:ea typeface="Helvetica Neue"/>
              <a:cs typeface="Helvetica Neue"/>
              <a:sym typeface="Helvetica Neue"/>
            </a:endParaRPr>
          </a:p>
        </p:txBody>
      </p:sp>
      <p:sp>
        <p:nvSpPr>
          <p:cNvPr id="4" name="Retângulo 3"/>
          <p:cNvSpPr/>
          <p:nvPr/>
        </p:nvSpPr>
        <p:spPr>
          <a:xfrm>
            <a:off x="156754" y="1958480"/>
            <a:ext cx="11826240" cy="3831818"/>
          </a:xfrm>
          <a:prstGeom prst="rect">
            <a:avLst/>
          </a:prstGeom>
        </p:spPr>
        <p:txBody>
          <a:bodyPr wrap="square">
            <a:spAutoFit/>
          </a:bodyPr>
          <a:lstStyle/>
          <a:p>
            <a:pPr algn="just">
              <a:lnSpc>
                <a:spcPct val="150000"/>
              </a:lnSpc>
            </a:pPr>
            <a:r>
              <a:rPr lang="pt-BR" dirty="0">
                <a:latin typeface="Myriad Pro Cond"/>
                <a:cs typeface="Times New Roman" panose="02020603050405020304" pitchFamily="18" charset="0"/>
              </a:rPr>
              <a:t>Art. 14. O órgão ambiental municipal deverá contar com equipe de </a:t>
            </a:r>
            <a:r>
              <a:rPr lang="pt-BR" u="sng" dirty="0">
                <a:latin typeface="Myriad Pro Cond"/>
                <a:cs typeface="Times New Roman" panose="02020603050405020304" pitchFamily="18" charset="0"/>
              </a:rPr>
              <a:t>servidores capacitados e investidos na atribuição para exercício da fiscalização</a:t>
            </a:r>
            <a:r>
              <a:rPr lang="pt-BR" dirty="0">
                <a:latin typeface="Myriad Pro Cond"/>
                <a:cs typeface="Times New Roman" panose="02020603050405020304" pitchFamily="18" charset="0"/>
              </a:rPr>
              <a:t> ambiental nos termos da legislação municipal. </a:t>
            </a:r>
          </a:p>
          <a:p>
            <a:pPr algn="just">
              <a:lnSpc>
                <a:spcPct val="150000"/>
              </a:lnSpc>
            </a:pPr>
            <a:endParaRPr lang="pt-BR" dirty="0">
              <a:latin typeface="Myriad Pro Cond"/>
              <a:cs typeface="Times New Roman" panose="02020603050405020304" pitchFamily="18" charset="0"/>
            </a:endParaRPr>
          </a:p>
          <a:p>
            <a:pPr algn="just">
              <a:lnSpc>
                <a:spcPct val="150000"/>
              </a:lnSpc>
            </a:pPr>
            <a:r>
              <a:rPr lang="pt-BR" dirty="0">
                <a:latin typeface="Myriad Pro Cond"/>
                <a:cs typeface="Times New Roman" panose="02020603050405020304" pitchFamily="18" charset="0"/>
              </a:rPr>
              <a:t>Art. 15. As ações e procedimentos relacionados à fiscalização ambiental municipal devem ser </a:t>
            </a:r>
            <a:r>
              <a:rPr lang="pt-BR" u="sng" dirty="0">
                <a:latin typeface="Myriad Pro Cond"/>
                <a:cs typeface="Times New Roman" panose="02020603050405020304" pitchFamily="18" charset="0"/>
              </a:rPr>
              <a:t>padronizados e normatizados </a:t>
            </a:r>
            <a:r>
              <a:rPr lang="pt-BR" dirty="0">
                <a:latin typeface="Myriad Pro Cond"/>
                <a:cs typeface="Times New Roman" panose="02020603050405020304" pitchFamily="18" charset="0"/>
              </a:rPr>
              <a:t>por ato do Chefe do Poder Executivo Municipal. </a:t>
            </a:r>
          </a:p>
          <a:p>
            <a:pPr algn="just">
              <a:lnSpc>
                <a:spcPct val="150000"/>
              </a:lnSpc>
            </a:pPr>
            <a:endParaRPr lang="pt-BR" dirty="0">
              <a:latin typeface="Myriad Pro Cond"/>
              <a:cs typeface="Times New Roman" panose="02020603050405020304" pitchFamily="18" charset="0"/>
            </a:endParaRPr>
          </a:p>
          <a:p>
            <a:pPr marL="457200" indent="-457200" algn="just">
              <a:lnSpc>
                <a:spcPct val="150000"/>
              </a:lnSpc>
              <a:buFont typeface="Wingdings" panose="05000000000000000000" pitchFamily="2" charset="2"/>
              <a:buChar char="Ø"/>
            </a:pPr>
            <a:r>
              <a:rPr lang="pt-BR" dirty="0">
                <a:latin typeface="Myriad Pro Cond"/>
                <a:cs typeface="Times New Roman" panose="02020603050405020304" pitchFamily="18" charset="0"/>
              </a:rPr>
              <a:t>	</a:t>
            </a:r>
            <a:r>
              <a:rPr lang="pt-BR" u="sng" dirty="0">
                <a:latin typeface="Myriad Pro Cond"/>
                <a:cs typeface="Times New Roman" panose="02020603050405020304" pitchFamily="18" charset="0"/>
              </a:rPr>
              <a:t>Atribuição comum de fiscalização </a:t>
            </a:r>
            <a:r>
              <a:rPr lang="pt-BR" dirty="0">
                <a:latin typeface="Myriad Pro Cond"/>
                <a:cs typeface="Times New Roman" panose="02020603050405020304" pitchFamily="18" charset="0"/>
              </a:rPr>
              <a:t>de empreendimentos e atividades efetiva ou potencialmente poluidores ou utilizadores de recursos naturais com a legislação ambiental em vigor, </a:t>
            </a:r>
            <a:r>
              <a:rPr lang="pt-BR" u="sng" dirty="0">
                <a:latin typeface="Myriad Pro Cond"/>
                <a:cs typeface="Times New Roman" panose="02020603050405020304" pitchFamily="18" charset="0"/>
              </a:rPr>
              <a:t>prevalecendo o auto de infração ambiental lavrado por órgão que detenha a atribuição de licenciamento ou autorização.</a:t>
            </a:r>
            <a:endParaRPr lang="pt-BR" dirty="0">
              <a:latin typeface="Myriad Pro Cond"/>
              <a:cs typeface="Times New Roman" panose="02020603050405020304" pitchFamily="18" charset="0"/>
              <a:sym typeface="Helvetica Neue"/>
            </a:endParaRPr>
          </a:p>
        </p:txBody>
      </p:sp>
    </p:spTree>
    <p:extLst>
      <p:ext uri="{BB962C8B-B14F-4D97-AF65-F5344CB8AC3E}">
        <p14:creationId xmlns:p14="http://schemas.microsoft.com/office/powerpoint/2010/main" val="380407142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0"/>
            <a:ext cx="12188614" cy="6858000"/>
          </a:xfrm>
          <a:prstGeom prst="rect">
            <a:avLst/>
          </a:prstGeom>
        </p:spPr>
      </p:pic>
      <p:sp>
        <p:nvSpPr>
          <p:cNvPr id="2" name="Retângulo 1"/>
          <p:cNvSpPr/>
          <p:nvPr/>
        </p:nvSpPr>
        <p:spPr>
          <a:xfrm>
            <a:off x="368490" y="1616828"/>
            <a:ext cx="11416656" cy="400110"/>
          </a:xfrm>
          <a:prstGeom prst="rect">
            <a:avLst/>
          </a:prstGeom>
        </p:spPr>
        <p:txBody>
          <a:bodyPr wrap="square">
            <a:spAutoFit/>
          </a:bodyPr>
          <a:lstStyle/>
          <a:p>
            <a:pPr algn="r" defTabSz="821531"/>
            <a:r>
              <a:rPr lang="pt-BR" sz="2000" b="1" u="sng" dirty="0">
                <a:solidFill>
                  <a:srgbClr val="009639"/>
                </a:solidFill>
                <a:latin typeface="Myriad Pro Cond"/>
                <a:cs typeface="Times New Roman" panose="02020603050405020304" pitchFamily="18" charset="0"/>
                <a:sym typeface="Helvetica Neue"/>
              </a:rPr>
              <a:t>Delegação  atribuição especifica</a:t>
            </a:r>
            <a:r>
              <a:rPr lang="pt-BR" sz="2000" b="1" dirty="0">
                <a:solidFill>
                  <a:srgbClr val="009639"/>
                </a:solidFill>
                <a:latin typeface="Myriad Pro Cond"/>
                <a:cs typeface="Times New Roman" panose="02020603050405020304" pitchFamily="18" charset="0"/>
                <a:sym typeface="Helvetica Neue"/>
              </a:rPr>
              <a:t> conforme a Lei complementar 140 e Resolução </a:t>
            </a:r>
            <a:r>
              <a:rPr lang="pt-BR" sz="2000" b="1" dirty="0" err="1">
                <a:solidFill>
                  <a:srgbClr val="009639"/>
                </a:solidFill>
                <a:latin typeface="Myriad Pro Cond"/>
                <a:cs typeface="Times New Roman" panose="02020603050405020304" pitchFamily="18" charset="0"/>
                <a:sym typeface="Helvetica Neue"/>
              </a:rPr>
              <a:t>Consema</a:t>
            </a:r>
            <a:r>
              <a:rPr lang="pt-BR" sz="2000" b="1" dirty="0">
                <a:solidFill>
                  <a:srgbClr val="009639"/>
                </a:solidFill>
                <a:latin typeface="Myriad Pro Cond"/>
                <a:cs typeface="Times New Roman" panose="02020603050405020304" pitchFamily="18" charset="0"/>
                <a:sym typeface="Helvetica Neue"/>
              </a:rPr>
              <a:t> 117</a:t>
            </a:r>
          </a:p>
        </p:txBody>
      </p:sp>
      <p:sp>
        <p:nvSpPr>
          <p:cNvPr id="4" name="Retângulo 3"/>
          <p:cNvSpPr/>
          <p:nvPr/>
        </p:nvSpPr>
        <p:spPr>
          <a:xfrm>
            <a:off x="123613" y="2285526"/>
            <a:ext cx="11948159" cy="4662815"/>
          </a:xfrm>
          <a:prstGeom prst="rect">
            <a:avLst/>
          </a:prstGeom>
        </p:spPr>
        <p:txBody>
          <a:bodyPr wrap="square">
            <a:spAutoFit/>
          </a:bodyPr>
          <a:lstStyle/>
          <a:p>
            <a:pPr algn="just">
              <a:lnSpc>
                <a:spcPct val="150000"/>
              </a:lnSpc>
            </a:pPr>
            <a:r>
              <a:rPr lang="pt-BR" dirty="0">
                <a:latin typeface="Myriad Pro Cond"/>
                <a:cs typeface="Times New Roman" panose="02020603050405020304" pitchFamily="18" charset="0"/>
              </a:rPr>
              <a:t>Art. 5</a:t>
            </a:r>
            <a:r>
              <a:rPr lang="pt-BR" u="sng" baseline="30000" dirty="0">
                <a:latin typeface="Myriad Pro Cond"/>
                <a:cs typeface="Times New Roman" panose="02020603050405020304" pitchFamily="18" charset="0"/>
              </a:rPr>
              <a:t>º </a:t>
            </a:r>
            <a:r>
              <a:rPr lang="pt-BR" dirty="0">
                <a:latin typeface="Myriad Pro Cond"/>
                <a:cs typeface="Times New Roman" panose="02020603050405020304" pitchFamily="18" charset="0"/>
              </a:rPr>
              <a:t>  </a:t>
            </a:r>
            <a:r>
              <a:rPr lang="pt-BR" u="sng" dirty="0">
                <a:latin typeface="Myriad Pro Cond"/>
                <a:cs typeface="Times New Roman" panose="02020603050405020304" pitchFamily="18" charset="0"/>
              </a:rPr>
              <a:t>O ente federativo poderá delegar,</a:t>
            </a:r>
            <a:r>
              <a:rPr lang="pt-BR" dirty="0">
                <a:latin typeface="Myriad Pro Cond"/>
                <a:cs typeface="Times New Roman" panose="02020603050405020304" pitchFamily="18" charset="0"/>
              </a:rPr>
              <a:t> mediante convênio, a execução de ações administrativas a ele atribuídas nesta Lei Complementar, desde que o ente destinatário da delegação disponha de </a:t>
            </a:r>
            <a:r>
              <a:rPr lang="pt-BR" u="sng" dirty="0">
                <a:latin typeface="Myriad Pro Cond"/>
                <a:cs typeface="Times New Roman" panose="02020603050405020304" pitchFamily="18" charset="0"/>
              </a:rPr>
              <a:t>órgão ambiental capacitado </a:t>
            </a:r>
            <a:r>
              <a:rPr lang="pt-BR" dirty="0">
                <a:latin typeface="Myriad Pro Cond"/>
                <a:cs typeface="Times New Roman" panose="02020603050405020304" pitchFamily="18" charset="0"/>
              </a:rPr>
              <a:t>a executar as ações administrativas a serem delegadas e de conselho de meio ambiente.</a:t>
            </a:r>
          </a:p>
          <a:p>
            <a:pPr algn="just">
              <a:lnSpc>
                <a:spcPct val="150000"/>
              </a:lnSpc>
            </a:pPr>
            <a:endParaRPr lang="pt-BR" dirty="0">
              <a:latin typeface="Myriad Pro Cond"/>
              <a:cs typeface="Times New Roman" panose="02020603050405020304" pitchFamily="18" charset="0"/>
            </a:endParaRPr>
          </a:p>
          <a:p>
            <a:pPr algn="just">
              <a:lnSpc>
                <a:spcPct val="150000"/>
              </a:lnSpc>
            </a:pPr>
            <a:r>
              <a:rPr lang="pt-BR" dirty="0">
                <a:latin typeface="Myriad Pro Cond"/>
                <a:cs typeface="Times New Roman" panose="02020603050405020304" pitchFamily="18" charset="0"/>
              </a:rPr>
              <a:t>Art. 17. </a:t>
            </a:r>
            <a:r>
              <a:rPr lang="pt-BR" u="sng" dirty="0">
                <a:latin typeface="Myriad Pro Cond"/>
                <a:cs typeface="Times New Roman" panose="02020603050405020304" pitchFamily="18" charset="0"/>
              </a:rPr>
              <a:t>O ente federativo poderá delegar</a:t>
            </a:r>
            <a:r>
              <a:rPr lang="pt-BR" dirty="0">
                <a:latin typeface="Myriad Pro Cond"/>
                <a:cs typeface="Times New Roman" panose="02020603050405020304" pitchFamily="18" charset="0"/>
              </a:rPr>
              <a:t>, mediante convênio, a execução de ações administrativas a ele atribuídas, desde que o ente destinatário da delegação disponha de </a:t>
            </a:r>
            <a:r>
              <a:rPr lang="pt-BR" u="sng" dirty="0">
                <a:latin typeface="Myriad Pro Cond"/>
                <a:cs typeface="Times New Roman" panose="02020603050405020304" pitchFamily="18" charset="0"/>
              </a:rPr>
              <a:t>órgão ambiental capacitado </a:t>
            </a:r>
            <a:r>
              <a:rPr lang="pt-BR" dirty="0">
                <a:latin typeface="Myriad Pro Cond"/>
                <a:cs typeface="Times New Roman" panose="02020603050405020304" pitchFamily="18" charset="0"/>
              </a:rPr>
              <a:t>a executar as ações administrativas a serem delegadas e de conselho de meio ambiente, devendo comprovar que estão à disposição das atividades de licenciamento e fiscalização ambiental servidores públicos na condição de técnicos legalmente habilitados e com anotação de responsabilidade técnica (ART) ou anotação de função técnica (AFT), os quais devem ter no mínimo as formações profissionais compatíveis com as atividades delegadas. </a:t>
            </a:r>
          </a:p>
          <a:p>
            <a:pPr algn="just">
              <a:lnSpc>
                <a:spcPct val="150000"/>
              </a:lnSpc>
            </a:pPr>
            <a:r>
              <a:rPr lang="pt-BR" dirty="0">
                <a:latin typeface="Myriad Pro Cond"/>
                <a:cs typeface="Times New Roman" panose="02020603050405020304" pitchFamily="18" charset="0"/>
              </a:rPr>
              <a:t> </a:t>
            </a:r>
            <a:endParaRPr lang="pt-BR" b="1" dirty="0">
              <a:latin typeface="Myriad Pro Cond"/>
              <a:cs typeface="Times New Roman" panose="02020603050405020304" pitchFamily="18" charset="0"/>
              <a:sym typeface="Helvetica Neue"/>
            </a:endParaRPr>
          </a:p>
        </p:txBody>
      </p:sp>
    </p:spTree>
    <p:extLst>
      <p:ext uri="{BB962C8B-B14F-4D97-AF65-F5344CB8AC3E}">
        <p14:creationId xmlns:p14="http://schemas.microsoft.com/office/powerpoint/2010/main" val="95192624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470264" y="205043"/>
            <a:ext cx="4415245" cy="6288313"/>
          </a:xfrm>
          <a:prstGeom prst="rect">
            <a:avLst/>
          </a:prstGeom>
        </p:spPr>
      </p:pic>
      <p:sp>
        <p:nvSpPr>
          <p:cNvPr id="2" name="Retângulo 1"/>
          <p:cNvSpPr/>
          <p:nvPr/>
        </p:nvSpPr>
        <p:spPr>
          <a:xfrm>
            <a:off x="7434978" y="144083"/>
            <a:ext cx="3537821" cy="369332"/>
          </a:xfrm>
          <a:prstGeom prst="rect">
            <a:avLst/>
          </a:prstGeom>
        </p:spPr>
        <p:txBody>
          <a:bodyPr wrap="square">
            <a:spAutoFit/>
          </a:bodyPr>
          <a:lstStyle/>
          <a:p>
            <a:r>
              <a:rPr lang="pt-BR" b="1" u="sng" dirty="0">
                <a:solidFill>
                  <a:srgbClr val="009639"/>
                </a:solidFill>
                <a:latin typeface="Myriad Pro Cond"/>
                <a:cs typeface="Times New Roman" panose="02020603050405020304" pitchFamily="18" charset="0"/>
              </a:rPr>
              <a:t>Gestão florestal Municipal</a:t>
            </a:r>
            <a:endParaRPr lang="pt-BR" b="1" u="sng" dirty="0">
              <a:solidFill>
                <a:srgbClr val="009639"/>
              </a:solidFill>
              <a:latin typeface="Myriad Pro Cond"/>
              <a:ea typeface="Helvetica Neue"/>
              <a:cs typeface="Times New Roman" panose="02020603050405020304" pitchFamily="18" charset="0"/>
              <a:sym typeface="Helvetica Neue"/>
            </a:endParaRPr>
          </a:p>
        </p:txBody>
      </p:sp>
      <p:sp>
        <p:nvSpPr>
          <p:cNvPr id="5" name="Retângulo 4"/>
          <p:cNvSpPr/>
          <p:nvPr/>
        </p:nvSpPr>
        <p:spPr>
          <a:xfrm>
            <a:off x="4885509" y="670558"/>
            <a:ext cx="7219405" cy="4985980"/>
          </a:xfrm>
          <a:prstGeom prst="rect">
            <a:avLst/>
          </a:prstGeom>
        </p:spPr>
        <p:txBody>
          <a:bodyPr wrap="square">
            <a:spAutoFit/>
          </a:bodyPr>
          <a:lstStyle/>
          <a:p>
            <a:pPr marL="285750" indent="-285750" algn="just">
              <a:buFont typeface="Wingdings" panose="05000000000000000000" pitchFamily="2" charset="2"/>
              <a:buChar char="ü"/>
            </a:pPr>
            <a:r>
              <a:rPr lang="pt-BR" u="sng" dirty="0">
                <a:solidFill>
                  <a:srgbClr val="009639"/>
                </a:solidFill>
                <a:latin typeface="Myriad Pro Cond"/>
                <a:cs typeface="Times New Roman" panose="02020603050405020304" pitchFamily="18" charset="0"/>
              </a:rPr>
              <a:t>Lei complementar 140</a:t>
            </a:r>
          </a:p>
          <a:p>
            <a:pPr algn="just"/>
            <a:endParaRPr lang="pt-BR" dirty="0">
              <a:latin typeface="Myriad Pro Cond"/>
            </a:endParaRPr>
          </a:p>
          <a:p>
            <a:pPr algn="just"/>
            <a:r>
              <a:rPr lang="pt-BR" dirty="0">
                <a:latin typeface="Myriad Pro Cond"/>
                <a:cs typeface="Times New Roman" panose="02020603050405020304" pitchFamily="18" charset="0"/>
              </a:rPr>
              <a:t>§ 2</a:t>
            </a:r>
            <a:r>
              <a:rPr lang="pt-BR" u="sng" baseline="30000" dirty="0">
                <a:latin typeface="Myriad Pro Cond"/>
                <a:cs typeface="Times New Roman" panose="02020603050405020304" pitchFamily="18" charset="0"/>
              </a:rPr>
              <a:t>o</a:t>
            </a:r>
            <a:r>
              <a:rPr lang="pt-BR" dirty="0">
                <a:latin typeface="Myriad Pro Cond"/>
                <a:cs typeface="Times New Roman" panose="02020603050405020304" pitchFamily="18" charset="0"/>
              </a:rPr>
              <a:t>  </a:t>
            </a:r>
            <a:r>
              <a:rPr lang="pt-BR" sz="1600" dirty="0">
                <a:latin typeface="Myriad Pro Cond"/>
                <a:cs typeface="Times New Roman" panose="02020603050405020304" pitchFamily="18" charset="0"/>
              </a:rPr>
              <a:t>A supressão de vegetação decorrente de licenciamentos ambientais é autorizada pelo ente federativo licenciador. </a:t>
            </a:r>
          </a:p>
          <a:p>
            <a:pPr algn="just"/>
            <a:endParaRPr lang="pt-BR" sz="1600" dirty="0">
              <a:solidFill>
                <a:srgbClr val="002060"/>
              </a:solidFill>
              <a:latin typeface="Myriad Pro Cond"/>
              <a:cs typeface="Times New Roman" panose="02020603050405020304" pitchFamily="18" charset="0"/>
            </a:endParaRPr>
          </a:p>
          <a:p>
            <a:pPr marL="285750" indent="-285750" algn="just">
              <a:buFont typeface="Wingdings" panose="05000000000000000000" pitchFamily="2" charset="2"/>
              <a:buChar char="ü"/>
            </a:pPr>
            <a:r>
              <a:rPr lang="pt-BR" u="sng" dirty="0">
                <a:solidFill>
                  <a:srgbClr val="009639"/>
                </a:solidFill>
                <a:latin typeface="Myriad Pro Cond"/>
                <a:cs typeface="Times New Roman" panose="02020603050405020304" pitchFamily="18" charset="0"/>
              </a:rPr>
              <a:t>Resolução </a:t>
            </a:r>
            <a:r>
              <a:rPr lang="pt-BR" u="sng" dirty="0" err="1">
                <a:solidFill>
                  <a:srgbClr val="009639"/>
                </a:solidFill>
                <a:latin typeface="Myriad Pro Cond"/>
                <a:cs typeface="Times New Roman" panose="02020603050405020304" pitchFamily="18" charset="0"/>
              </a:rPr>
              <a:t>Consema</a:t>
            </a:r>
            <a:r>
              <a:rPr lang="pt-BR" u="sng" dirty="0">
                <a:solidFill>
                  <a:srgbClr val="009639"/>
                </a:solidFill>
                <a:latin typeface="Myriad Pro Cond"/>
                <a:cs typeface="Times New Roman" panose="02020603050405020304" pitchFamily="18" charset="0"/>
              </a:rPr>
              <a:t> 117 </a:t>
            </a:r>
          </a:p>
          <a:p>
            <a:pPr algn="just"/>
            <a:endParaRPr lang="pt-BR" sz="1600" dirty="0">
              <a:latin typeface="Myriad Pro Cond"/>
              <a:cs typeface="Times New Roman" panose="02020603050405020304" pitchFamily="18" charset="0"/>
            </a:endParaRPr>
          </a:p>
          <a:p>
            <a:pPr algn="just"/>
            <a:r>
              <a:rPr lang="pt-BR" sz="1600" dirty="0">
                <a:latin typeface="Myriad Pro Cond"/>
                <a:cs typeface="Times New Roman" panose="02020603050405020304" pitchFamily="18" charset="0"/>
              </a:rPr>
              <a:t>Art. 20. A supressão de vegetação decorrente de licenciamento de atividade de impacto local é autorizada pelo </a:t>
            </a:r>
            <a:r>
              <a:rPr lang="pt-BR" sz="1600" u="sng" dirty="0">
                <a:latin typeface="Myriad Pro Cond"/>
                <a:cs typeface="Times New Roman" panose="02020603050405020304" pitchFamily="18" charset="0"/>
              </a:rPr>
              <a:t>órgão ambiental municipal. </a:t>
            </a:r>
          </a:p>
          <a:p>
            <a:pPr algn="just"/>
            <a:endParaRPr lang="pt-BR" sz="1600" u="sng" dirty="0">
              <a:latin typeface="Myriad Pro Cond"/>
              <a:cs typeface="Times New Roman" panose="02020603050405020304" pitchFamily="18" charset="0"/>
            </a:endParaRPr>
          </a:p>
          <a:p>
            <a:pPr marL="285750" indent="-285750" algn="just">
              <a:buFont typeface="Wingdings" panose="05000000000000000000" pitchFamily="2" charset="2"/>
              <a:buChar char="ü"/>
            </a:pPr>
            <a:r>
              <a:rPr lang="pt-BR" dirty="0">
                <a:solidFill>
                  <a:srgbClr val="009639"/>
                </a:solidFill>
                <a:latin typeface="Myriad Pro Cond"/>
              </a:rPr>
              <a:t>"</a:t>
            </a:r>
            <a:r>
              <a:rPr lang="pt-BR" u="sng" dirty="0">
                <a:solidFill>
                  <a:srgbClr val="009639"/>
                </a:solidFill>
                <a:latin typeface="Myriad Pro Cond"/>
                <a:cs typeface="Times New Roman" panose="02020603050405020304" pitchFamily="18" charset="0"/>
              </a:rPr>
              <a:t>Art. 285. Aos Municípios compete: Lei ordinária 18.350</a:t>
            </a:r>
          </a:p>
          <a:p>
            <a:pPr algn="just"/>
            <a:endParaRPr lang="pt-BR" sz="1600" dirty="0">
              <a:latin typeface="Myriad Pro Cond"/>
              <a:cs typeface="Times New Roman" panose="02020603050405020304" pitchFamily="18" charset="0"/>
            </a:endParaRPr>
          </a:p>
          <a:p>
            <a:pPr algn="just"/>
            <a:r>
              <a:rPr lang="pt-BR" sz="1600" dirty="0">
                <a:latin typeface="Myriad Pro Cond"/>
                <a:cs typeface="Times New Roman" panose="02020603050405020304" pitchFamily="18" charset="0"/>
              </a:rPr>
              <a:t>II – a emissão de autorização de corte para os pedidos de supressão florestal quando em propriedades situadas em área rural, em zona urbana, zona de expansão urbana e núcleos urbanos informais, estes ainda que situados em área rural, </a:t>
            </a:r>
            <a:r>
              <a:rPr lang="pt-BR" sz="1600" u="sng" dirty="0">
                <a:latin typeface="Myriad Pro Cond"/>
                <a:cs typeface="Times New Roman" panose="02020603050405020304" pitchFamily="18" charset="0"/>
              </a:rPr>
              <a:t>independentemente de convênio com o órgão ambiental estadual</a:t>
            </a:r>
            <a:r>
              <a:rPr lang="pt-BR" sz="1600" dirty="0">
                <a:latin typeface="Myriad Pro Cond"/>
                <a:cs typeface="Times New Roman" panose="02020603050405020304" pitchFamily="18" charset="0"/>
              </a:rPr>
              <a:t>, considerando-se automaticamente delegada a competência quando a municipalidade estiver habilitada para licenciamento ambiental.</a:t>
            </a:r>
          </a:p>
          <a:p>
            <a:pPr algn="just" defTabSz="821531"/>
            <a:endParaRPr lang="pt-BR" b="1" dirty="0">
              <a:latin typeface="Myriad Pro Cond"/>
              <a:ea typeface="Helvetica Neue"/>
              <a:cs typeface="Helvetica Neue"/>
              <a:sym typeface="Helvetica Neue"/>
            </a:endParaRPr>
          </a:p>
        </p:txBody>
      </p:sp>
      <p:sp>
        <p:nvSpPr>
          <p:cNvPr id="6" name="Retângulo 5"/>
          <p:cNvSpPr/>
          <p:nvPr/>
        </p:nvSpPr>
        <p:spPr>
          <a:xfrm>
            <a:off x="4885509" y="5829665"/>
            <a:ext cx="7141028" cy="584775"/>
          </a:xfrm>
          <a:prstGeom prst="rect">
            <a:avLst/>
          </a:prstGeom>
        </p:spPr>
        <p:txBody>
          <a:bodyPr wrap="square">
            <a:spAutoFit/>
          </a:bodyPr>
          <a:lstStyle/>
          <a:p>
            <a:pPr marL="342900" indent="-342900" algn="just" defTabSz="821531">
              <a:buFont typeface="Wingdings" panose="05000000000000000000" pitchFamily="2" charset="2"/>
              <a:buChar char="Ø"/>
            </a:pPr>
            <a:r>
              <a:rPr lang="pt-BR" sz="1600" dirty="0">
                <a:solidFill>
                  <a:srgbClr val="009639"/>
                </a:solidFill>
                <a:latin typeface="Myriad Pro Cond"/>
                <a:cs typeface="Times New Roman" panose="02020603050405020304" pitchFamily="18" charset="0"/>
                <a:sym typeface="Helvetica Neue"/>
              </a:rPr>
              <a:t>Desobriga a existência de termos de delegação de gestão florestal, entre município e IMA.</a:t>
            </a:r>
          </a:p>
        </p:txBody>
      </p:sp>
    </p:spTree>
    <p:extLst>
      <p:ext uri="{BB962C8B-B14F-4D97-AF65-F5344CB8AC3E}">
        <p14:creationId xmlns:p14="http://schemas.microsoft.com/office/powerpoint/2010/main" val="216477362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27"/>
            <a:ext cx="12345368" cy="6858000"/>
          </a:xfrm>
          <a:prstGeom prst="rect">
            <a:avLst/>
          </a:prstGeom>
        </p:spPr>
      </p:pic>
      <p:pic>
        <p:nvPicPr>
          <p:cNvPr id="7" name="Imagem 6">
            <a:extLst>
              <a:ext uri="{FF2B5EF4-FFF2-40B4-BE49-F238E27FC236}">
                <a16:creationId xmlns:a16="http://schemas.microsoft.com/office/drawing/2014/main" id="{5F24BCF6-5B1D-4410-AB92-54A68A86F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9738" y="1132113"/>
            <a:ext cx="925891" cy="976185"/>
          </a:xfrm>
          <a:prstGeom prst="rect">
            <a:avLst/>
          </a:prstGeom>
        </p:spPr>
      </p:pic>
      <p:sp>
        <p:nvSpPr>
          <p:cNvPr id="2" name="Retângulo 1"/>
          <p:cNvSpPr/>
          <p:nvPr/>
        </p:nvSpPr>
        <p:spPr>
          <a:xfrm>
            <a:off x="792480" y="2413338"/>
            <a:ext cx="10937966" cy="1754326"/>
          </a:xfrm>
          <a:prstGeom prst="rect">
            <a:avLst/>
          </a:prstGeom>
        </p:spPr>
        <p:txBody>
          <a:bodyPr wrap="square">
            <a:spAutoFit/>
          </a:bodyPr>
          <a:lstStyle/>
          <a:p>
            <a:pPr algn="ctr"/>
            <a:r>
              <a:rPr lang="pt-BR" b="1" dirty="0">
                <a:solidFill>
                  <a:srgbClr val="009639"/>
                </a:solidFill>
                <a:latin typeface="Myriad Pro Cond"/>
                <a:cs typeface="Times New Roman" panose="02020603050405020304" pitchFamily="18" charset="0"/>
              </a:rPr>
              <a:t>RESOLUÇÃO CONSEMA Nº 98/2017</a:t>
            </a:r>
          </a:p>
          <a:p>
            <a:endParaRPr lang="pt-BR" dirty="0">
              <a:latin typeface="Myriad Pro Cond"/>
              <a:cs typeface="Times New Roman" panose="02020603050405020304" pitchFamily="18" charset="0"/>
            </a:endParaRPr>
          </a:p>
          <a:p>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	Aprova, nos termos do inciso XIII, do art. 12, da Lei nº 14.675, de 13 de abril de 2009, </a:t>
            </a:r>
            <a:r>
              <a:rPr lang="pt-BR" u="sng" dirty="0">
                <a:latin typeface="Myriad Pro Cond"/>
                <a:cs typeface="Times New Roman" panose="02020603050405020304" pitchFamily="18" charset="0"/>
              </a:rPr>
              <a:t>a listagem das atividades sujeitas ao licenciamento ambiental, define os estudos ambientais necessários e estabelece outras providências</a:t>
            </a:r>
            <a:r>
              <a:rPr lang="pt-BR" dirty="0">
                <a:latin typeface="Myriad Pro Cond"/>
                <a:cs typeface="Times New Roman" panose="02020603050405020304" pitchFamily="18" charset="0"/>
              </a:rPr>
              <a:t>.</a:t>
            </a:r>
          </a:p>
        </p:txBody>
      </p:sp>
    </p:spTree>
    <p:extLst>
      <p:ext uri="{BB962C8B-B14F-4D97-AF65-F5344CB8AC3E}">
        <p14:creationId xmlns:p14="http://schemas.microsoft.com/office/powerpoint/2010/main" val="128649952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0"/>
            <a:ext cx="12188614" cy="6858000"/>
          </a:xfrm>
          <a:prstGeom prst="rect">
            <a:avLst/>
          </a:prstGeom>
        </p:spPr>
      </p:pic>
      <p:pic>
        <p:nvPicPr>
          <p:cNvPr id="7" name="Imagem 6">
            <a:extLst>
              <a:ext uri="{FF2B5EF4-FFF2-40B4-BE49-F238E27FC236}">
                <a16:creationId xmlns:a16="http://schemas.microsoft.com/office/drawing/2014/main" id="{5F24BCF6-5B1D-4410-AB92-54A68A86F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9589" y="1010193"/>
            <a:ext cx="925891" cy="976185"/>
          </a:xfrm>
          <a:prstGeom prst="rect">
            <a:avLst/>
          </a:prstGeom>
        </p:spPr>
      </p:pic>
      <p:sp>
        <p:nvSpPr>
          <p:cNvPr id="2" name="Retângulo 1"/>
          <p:cNvSpPr/>
          <p:nvPr/>
        </p:nvSpPr>
        <p:spPr>
          <a:xfrm>
            <a:off x="252549" y="1166842"/>
            <a:ext cx="11547566" cy="3970318"/>
          </a:xfrm>
          <a:prstGeom prst="rect">
            <a:avLst/>
          </a:prstGeom>
        </p:spPr>
        <p:txBody>
          <a:bodyPr wrap="square">
            <a:spAutoFit/>
          </a:bodyPr>
          <a:lstStyle/>
          <a:p>
            <a:pPr algn="ctr"/>
            <a:r>
              <a:rPr lang="pt-BR" b="1" dirty="0">
                <a:solidFill>
                  <a:srgbClr val="009639"/>
                </a:solidFill>
                <a:latin typeface="Myriad Pro Cond"/>
                <a:cs typeface="Times New Roman" panose="02020603050405020304" pitchFamily="18" charset="0"/>
              </a:rPr>
              <a:t>CAPÍTULO II </a:t>
            </a:r>
          </a:p>
          <a:p>
            <a:pPr algn="ctr"/>
            <a:endParaRPr lang="pt-BR" b="1" dirty="0">
              <a:solidFill>
                <a:srgbClr val="009639"/>
              </a:solidFill>
              <a:latin typeface="Myriad Pro Cond"/>
              <a:cs typeface="Times New Roman" panose="02020603050405020304" pitchFamily="18" charset="0"/>
            </a:endParaRPr>
          </a:p>
          <a:p>
            <a:pPr algn="ctr"/>
            <a:r>
              <a:rPr lang="pt-BR" b="1" dirty="0">
                <a:solidFill>
                  <a:srgbClr val="009639"/>
                </a:solidFill>
                <a:latin typeface="Myriad Pro Cond"/>
                <a:cs typeface="Times New Roman" panose="02020603050405020304" pitchFamily="18" charset="0"/>
              </a:rPr>
              <a:t>DO ÓRGÃO COMPETENTE</a:t>
            </a:r>
          </a:p>
          <a:p>
            <a:endParaRPr lang="pt-BR" dirty="0">
              <a:latin typeface="Myriad Pro Cond"/>
              <a:cs typeface="Times New Roman" panose="02020603050405020304" pitchFamily="18" charset="0"/>
            </a:endParaRPr>
          </a:p>
          <a:p>
            <a:endParaRPr lang="pt-BR" dirty="0">
              <a:latin typeface="Myriad Pro Cond"/>
              <a:cs typeface="Times New Roman" panose="02020603050405020304" pitchFamily="18" charset="0"/>
            </a:endParaRP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Art. 4° Os processos de licenciamento ambiental, iniciados em data anterior à publicação desta resolução, terão sua tramitação mantida perante os </a:t>
            </a:r>
            <a:r>
              <a:rPr lang="pt-BR" u="sng" dirty="0">
                <a:latin typeface="Myriad Pro Cond"/>
                <a:cs typeface="Times New Roman" panose="02020603050405020304" pitchFamily="18" charset="0"/>
              </a:rPr>
              <a:t>órgãos ambientais originários até o término da vigência da LAO</a:t>
            </a:r>
            <a:r>
              <a:rPr lang="pt-BR" dirty="0">
                <a:latin typeface="Myriad Pro Cond"/>
                <a:cs typeface="Times New Roman" panose="02020603050405020304" pitchFamily="18" charset="0"/>
              </a:rPr>
              <a:t>, cuja renovação caberá ao ente federativo competente, nos termos desta resolução.</a:t>
            </a:r>
          </a:p>
          <a:p>
            <a:pPr algn="just"/>
            <a:endParaRPr lang="pt-BR" dirty="0">
              <a:latin typeface="Myriad Pro Cond"/>
              <a:cs typeface="Times New Roman" panose="02020603050405020304" pitchFamily="18" charset="0"/>
            </a:endParaRPr>
          </a:p>
          <a:p>
            <a:pPr algn="just"/>
            <a:endParaRPr lang="pt-BR" dirty="0">
              <a:latin typeface="Myriad Pro Cond"/>
              <a:cs typeface="Times New Roman" panose="02020603050405020304" pitchFamily="18" charset="0"/>
            </a:endParaRPr>
          </a:p>
          <a:p>
            <a:pPr algn="just"/>
            <a:r>
              <a:rPr lang="pt-BR" dirty="0">
                <a:latin typeface="Myriad Pro Cond"/>
                <a:cs typeface="Times New Roman" panose="02020603050405020304" pitchFamily="18" charset="0"/>
              </a:rPr>
              <a:t> §1º Quando da </a:t>
            </a:r>
            <a:r>
              <a:rPr lang="pt-BR" u="sng" dirty="0">
                <a:latin typeface="Myriad Pro Cond"/>
                <a:cs typeface="Times New Roman" panose="02020603050405020304" pitchFamily="18" charset="0"/>
              </a:rPr>
              <a:t>transferência do processo de licenciamento entre os órgãos ambientais</a:t>
            </a:r>
            <a:r>
              <a:rPr lang="pt-BR" dirty="0">
                <a:latin typeface="Myriad Pro Cond"/>
                <a:cs typeface="Times New Roman" panose="02020603050405020304" pitchFamily="18" charset="0"/>
              </a:rPr>
              <a:t>, o órgão originalmente licenciador deverá remeter o processo completo de licenciamento para o órgão ambiental competente que deverá proceder a análise.</a:t>
            </a:r>
            <a:endParaRPr lang="pt-BR" dirty="0">
              <a:latin typeface="Myriad Pro Cond"/>
              <a:cs typeface="Times New Roman" panose="02020603050405020304" pitchFamily="18" charset="0"/>
              <a:sym typeface="Helvetica Neue"/>
            </a:endParaRPr>
          </a:p>
        </p:txBody>
      </p:sp>
    </p:spTree>
    <p:extLst>
      <p:ext uri="{BB962C8B-B14F-4D97-AF65-F5344CB8AC3E}">
        <p14:creationId xmlns:p14="http://schemas.microsoft.com/office/powerpoint/2010/main" val="196913797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D072E9-997B-40E5-95C7-6126550C3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06" y="0"/>
            <a:ext cx="12401006" cy="6858000"/>
          </a:xfrm>
          <a:prstGeom prst="rect">
            <a:avLst/>
          </a:prstGeom>
        </p:spPr>
      </p:pic>
      <p:pic>
        <p:nvPicPr>
          <p:cNvPr id="7" name="Imagem 6">
            <a:extLst>
              <a:ext uri="{FF2B5EF4-FFF2-40B4-BE49-F238E27FC236}">
                <a16:creationId xmlns:a16="http://schemas.microsoft.com/office/drawing/2014/main" id="{5F24BCF6-5B1D-4410-AB92-54A68A86F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000" y="568007"/>
            <a:ext cx="925891" cy="976185"/>
          </a:xfrm>
          <a:prstGeom prst="rect">
            <a:avLst/>
          </a:prstGeom>
        </p:spPr>
      </p:pic>
      <p:sp>
        <p:nvSpPr>
          <p:cNvPr id="2" name="Retângulo 1"/>
          <p:cNvSpPr/>
          <p:nvPr/>
        </p:nvSpPr>
        <p:spPr>
          <a:xfrm>
            <a:off x="-59267" y="2296862"/>
            <a:ext cx="12101528" cy="2949205"/>
          </a:xfrm>
          <a:prstGeom prst="rect">
            <a:avLst/>
          </a:prstGeom>
        </p:spPr>
        <p:txBody>
          <a:bodyPr wrap="square">
            <a:spAutoFit/>
          </a:bodyPr>
          <a:lstStyle/>
          <a:p>
            <a:pPr algn="just">
              <a:lnSpc>
                <a:spcPct val="150000"/>
              </a:lnSpc>
            </a:pPr>
            <a:r>
              <a:rPr lang="pt-BR" u="sng" dirty="0">
                <a:latin typeface="Myriad Pro Cond"/>
                <a:cs typeface="Times New Roman" panose="02020603050405020304" pitchFamily="18" charset="0"/>
              </a:rPr>
              <a:t>Considera-se um município apto à realização de licenciamento ambiental aquele que conste em ato publicado pelo CONSEMA no Diário Oficial do Estado de Santa Catarina.</a:t>
            </a:r>
          </a:p>
          <a:p>
            <a:pPr algn="just">
              <a:lnSpc>
                <a:spcPct val="150000"/>
              </a:lnSpc>
            </a:pPr>
            <a:endParaRPr lang="pt-BR" u="sng" dirty="0">
              <a:latin typeface="Myriad Pro Cond"/>
              <a:cs typeface="Times New Roman" panose="02020603050405020304" pitchFamily="18" charset="0"/>
            </a:endParaRPr>
          </a:p>
          <a:p>
            <a:pPr algn="just">
              <a:lnSpc>
                <a:spcPct val="150000"/>
              </a:lnSpc>
            </a:pPr>
            <a:endParaRPr lang="pt-BR" u="sng" dirty="0">
              <a:latin typeface="Myriad Pro Cond"/>
              <a:cs typeface="Times New Roman" panose="02020603050405020304" pitchFamily="18" charset="0"/>
              <a:sym typeface="Helvetica Neue"/>
            </a:endParaRPr>
          </a:p>
          <a:p>
            <a:pPr algn="just">
              <a:lnSpc>
                <a:spcPct val="150000"/>
              </a:lnSpc>
            </a:pPr>
            <a:r>
              <a:rPr lang="pt-BR" u="sng" dirty="0">
                <a:latin typeface="Myriad Pro Cond"/>
                <a:cs typeface="Times New Roman" panose="02020603050405020304" pitchFamily="18" charset="0"/>
              </a:rPr>
              <a:t>Art. 6º </a:t>
            </a:r>
            <a:r>
              <a:rPr lang="pt-BR" dirty="0">
                <a:latin typeface="Myriad Pro Cond"/>
                <a:cs typeface="Times New Roman" panose="02020603050405020304" pitchFamily="18" charset="0"/>
              </a:rPr>
              <a:t>O licenciamento ambiental de empreendimento que englobe mais de uma atividade passível de licenciamento deverá ser realizado por um único órgão licenciador, que seja competente para o licenciamento da atividade de </a:t>
            </a:r>
            <a:r>
              <a:rPr lang="pt-BR" u="sng" dirty="0">
                <a:latin typeface="Myriad Pro Cond"/>
                <a:cs typeface="Times New Roman" panose="02020603050405020304" pitchFamily="18" charset="0"/>
              </a:rPr>
              <a:t>maior impacto.</a:t>
            </a:r>
            <a:endParaRPr lang="pt-BR" u="sng" dirty="0">
              <a:latin typeface="Myriad Pro Cond"/>
              <a:cs typeface="Times New Roman" panose="02020603050405020304" pitchFamily="18" charset="0"/>
              <a:sym typeface="Helvetica Neue"/>
            </a:endParaRPr>
          </a:p>
        </p:txBody>
      </p:sp>
      <p:sp>
        <p:nvSpPr>
          <p:cNvPr id="4" name="CaixaDeTexto 3"/>
          <p:cNvSpPr txBox="1"/>
          <p:nvPr/>
        </p:nvSpPr>
        <p:spPr>
          <a:xfrm>
            <a:off x="8089029" y="1017151"/>
            <a:ext cx="2551611"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2400" b="1" i="0" u="none" strike="noStrike" cap="none" spc="0" normalizeH="0" baseline="0" dirty="0">
                <a:ln>
                  <a:noFill/>
                </a:ln>
                <a:solidFill>
                  <a:srgbClr val="009639"/>
                </a:solidFill>
                <a:effectLst/>
                <a:uFillTx/>
                <a:latin typeface="Myriad Pro Cond"/>
                <a:cs typeface="Times New Roman" panose="02020603050405020304" pitchFamily="18" charset="0"/>
                <a:sym typeface="Calibri"/>
              </a:rPr>
              <a:t>IMPORTANTE</a:t>
            </a:r>
          </a:p>
        </p:txBody>
      </p:sp>
    </p:spTree>
    <p:extLst>
      <p:ext uri="{BB962C8B-B14F-4D97-AF65-F5344CB8AC3E}">
        <p14:creationId xmlns:p14="http://schemas.microsoft.com/office/powerpoint/2010/main" val="387221542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97F707B2-0EA7-4C45-2243-2F76875D3989}"/>
              </a:ext>
            </a:extLst>
          </p:cNvPr>
          <p:cNvPicPr>
            <a:picLocks noChangeAspect="1"/>
          </p:cNvPicPr>
          <p:nvPr/>
        </p:nvPicPr>
        <p:blipFill rotWithShape="1">
          <a:blip r:embed="rId3"/>
          <a:srcRect l="17512" r="40580" b="9269"/>
          <a:stretch/>
        </p:blipFill>
        <p:spPr>
          <a:xfrm>
            <a:off x="524656" y="244427"/>
            <a:ext cx="5201587" cy="6219245"/>
          </a:xfrm>
          <a:prstGeom prst="rect">
            <a:avLst/>
          </a:prstGeom>
          <a:ln>
            <a:solidFill>
              <a:srgbClr val="00FF00">
                <a:alpha val="81000"/>
              </a:srgbClr>
            </a:solidFill>
          </a:ln>
        </p:spPr>
      </p:pic>
      <p:pic>
        <p:nvPicPr>
          <p:cNvPr id="9" name="Imagem 8">
            <a:extLst>
              <a:ext uri="{FF2B5EF4-FFF2-40B4-BE49-F238E27FC236}">
                <a16:creationId xmlns:a16="http://schemas.microsoft.com/office/drawing/2014/main" id="{37C45165-A0BA-20C2-6C48-EA0247A3E53C}"/>
              </a:ext>
            </a:extLst>
          </p:cNvPr>
          <p:cNvPicPr>
            <a:picLocks noChangeAspect="1"/>
          </p:cNvPicPr>
          <p:nvPr/>
        </p:nvPicPr>
        <p:blipFill rotWithShape="1">
          <a:blip r:embed="rId4"/>
          <a:srcRect l="17828" r="40983" b="9269"/>
          <a:stretch/>
        </p:blipFill>
        <p:spPr>
          <a:xfrm>
            <a:off x="6096000" y="214446"/>
            <a:ext cx="5021705" cy="6219245"/>
          </a:xfrm>
          <a:prstGeom prst="rect">
            <a:avLst/>
          </a:prstGeom>
          <a:ln>
            <a:solidFill>
              <a:srgbClr val="00FF00">
                <a:alpha val="64000"/>
              </a:srgbClr>
            </a:solidFill>
          </a:ln>
        </p:spPr>
      </p:pic>
      <p:sp>
        <p:nvSpPr>
          <p:cNvPr id="10" name="Retângulo 9">
            <a:extLst>
              <a:ext uri="{FF2B5EF4-FFF2-40B4-BE49-F238E27FC236}">
                <a16:creationId xmlns:a16="http://schemas.microsoft.com/office/drawing/2014/main" id="{46A90503-97D6-4672-610D-E35724D00A5F}"/>
              </a:ext>
            </a:extLst>
          </p:cNvPr>
          <p:cNvSpPr/>
          <p:nvPr/>
        </p:nvSpPr>
        <p:spPr>
          <a:xfrm>
            <a:off x="6335843" y="3657600"/>
            <a:ext cx="4277193" cy="1469036"/>
          </a:xfrm>
          <a:prstGeom prst="rect">
            <a:avLst/>
          </a:prstGeom>
          <a:noFill/>
          <a:ln w="139700" cap="flat">
            <a:solidFill>
              <a:srgbClr val="00FF00">
                <a:alpha val="96000"/>
              </a:srgb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BR" sz="1800" b="0" i="0" u="none" strike="noStrike" cap="none" spc="0" normalizeH="0" baseline="0">
              <a:ln>
                <a:noFill/>
              </a:ln>
              <a:solidFill>
                <a:srgbClr val="000000"/>
              </a:solidFill>
              <a:effectLst/>
              <a:uFillTx/>
              <a:latin typeface="+mj-lt"/>
              <a:ea typeface="+mj-ea"/>
              <a:cs typeface="+mj-cs"/>
              <a:sym typeface="Calibri"/>
            </a:endParaRPr>
          </a:p>
        </p:txBody>
      </p:sp>
      <p:sp>
        <p:nvSpPr>
          <p:cNvPr id="12" name="CaixaDeTexto 11">
            <a:extLst>
              <a:ext uri="{FF2B5EF4-FFF2-40B4-BE49-F238E27FC236}">
                <a16:creationId xmlns:a16="http://schemas.microsoft.com/office/drawing/2014/main" id="{66E7750B-C20D-35E7-1AA0-6CEEB7DE979D}"/>
              </a:ext>
            </a:extLst>
          </p:cNvPr>
          <p:cNvSpPr txBox="1"/>
          <p:nvPr/>
        </p:nvSpPr>
        <p:spPr>
          <a:xfrm>
            <a:off x="0" y="6211669"/>
            <a:ext cx="12192000" cy="646331"/>
          </a:xfrm>
          <a:prstGeom prst="rect">
            <a:avLst/>
          </a:prstGeom>
          <a:solidFill>
            <a:srgbClr val="FCFDF6"/>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pt-BR" dirty="0">
                <a:latin typeface="Myriad Pro Cond"/>
              </a:rPr>
              <a:t>https://www.sde.sc.gov.br/index.php/biblioteca/consema/municipios-habilitados/2071-formulario-licenciamento-ambiental-municipal/file</a:t>
            </a:r>
          </a:p>
        </p:txBody>
      </p:sp>
    </p:spTree>
    <p:extLst>
      <p:ext uri="{BB962C8B-B14F-4D97-AF65-F5344CB8AC3E}">
        <p14:creationId xmlns:p14="http://schemas.microsoft.com/office/powerpoint/2010/main" val="18715939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5" name="CaixaDeTexto 4">
            <a:extLst>
              <a:ext uri="{FF2B5EF4-FFF2-40B4-BE49-F238E27FC236}">
                <a16:creationId xmlns:a16="http://schemas.microsoft.com/office/drawing/2014/main" id="{9879B699-3F37-6C50-5ABA-1C2A04B982D7}"/>
              </a:ext>
            </a:extLst>
          </p:cNvPr>
          <p:cNvSpPr txBox="1"/>
          <p:nvPr/>
        </p:nvSpPr>
        <p:spPr>
          <a:xfrm>
            <a:off x="521110" y="3189233"/>
            <a:ext cx="11071122" cy="4031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hangingPunct="1">
              <a:defRPr/>
            </a:pPr>
            <a:r>
              <a:rPr lang="pt-BR" sz="3200" b="1" dirty="0">
                <a:solidFill>
                  <a:schemeClr val="tx1"/>
                </a:solidFill>
                <a:latin typeface="Myriad Pro Cond"/>
              </a:rPr>
              <a:t>A BASE LEGAL </a:t>
            </a:r>
          </a:p>
          <a:p>
            <a:pPr algn="ctr" hangingPunct="1">
              <a:defRPr/>
            </a:pPr>
            <a:r>
              <a:rPr lang="pt-BR" sz="3200" b="1" dirty="0">
                <a:solidFill>
                  <a:schemeClr val="tx1"/>
                </a:solidFill>
                <a:latin typeface="Myriad Pro Cond"/>
              </a:rPr>
              <a:t>DO LICENCIAMENTO AMBIENTAL</a:t>
            </a:r>
          </a:p>
          <a:p>
            <a:pPr algn="ctr" hangingPunct="1">
              <a:defRPr/>
            </a:pPr>
            <a:endParaRPr lang="pt-BR" sz="3200" b="1" dirty="0">
              <a:solidFill>
                <a:schemeClr val="tx1"/>
              </a:solidFill>
              <a:latin typeface="Myriad Pro Cond"/>
            </a:endParaRPr>
          </a:p>
          <a:p>
            <a:pPr algn="ctr" hangingPunct="1">
              <a:defRPr/>
            </a:pPr>
            <a:r>
              <a:rPr lang="pt-BR" sz="3200" b="1" dirty="0">
                <a:solidFill>
                  <a:schemeClr val="tx1"/>
                </a:solidFill>
                <a:latin typeface="Myriad Pro Cond"/>
              </a:rPr>
              <a:t>AS COMPETÊNCIAS ENTRE OS </a:t>
            </a:r>
          </a:p>
          <a:p>
            <a:pPr algn="ctr" hangingPunct="1">
              <a:defRPr/>
            </a:pPr>
            <a:r>
              <a:rPr lang="pt-BR" sz="3200" b="1" dirty="0">
                <a:solidFill>
                  <a:schemeClr val="tx1"/>
                </a:solidFill>
                <a:latin typeface="Myriad Pro Cond"/>
              </a:rPr>
              <a:t>ENTES FEDERATIVOS</a:t>
            </a:r>
          </a:p>
          <a:p>
            <a:pPr algn="ctr" eaLnBrk="1" fontAlgn="auto" hangingPunct="1">
              <a:spcBef>
                <a:spcPts val="0"/>
              </a:spcBef>
              <a:spcAft>
                <a:spcPts val="0"/>
              </a:spcAft>
              <a:defRPr/>
            </a:pPr>
            <a:endParaRPr lang="pt-BR" sz="4800" b="1" dirty="0">
              <a:solidFill>
                <a:schemeClr val="tx1"/>
              </a:solidFill>
              <a:latin typeface="Myriad Pro Cond"/>
            </a:endParaRPr>
          </a:p>
          <a:p>
            <a:pPr algn="ctr" eaLnBrk="1" fontAlgn="auto" hangingPunct="1">
              <a:spcBef>
                <a:spcPts val="0"/>
              </a:spcBef>
              <a:spcAft>
                <a:spcPts val="0"/>
              </a:spcAft>
              <a:defRPr/>
            </a:pPr>
            <a:endParaRPr lang="pt-BR" sz="4800" b="1" dirty="0">
              <a:solidFill>
                <a:schemeClr val="tx1"/>
              </a:solidFill>
              <a:latin typeface="Myriad Pro Cond"/>
            </a:endParaRPr>
          </a:p>
        </p:txBody>
      </p:sp>
      <p:pic>
        <p:nvPicPr>
          <p:cNvPr id="7" name="Imagem 6">
            <a:extLst>
              <a:ext uri="{FF2B5EF4-FFF2-40B4-BE49-F238E27FC236}">
                <a16:creationId xmlns:a16="http://schemas.microsoft.com/office/drawing/2014/main" id="{96CE47CB-E32E-819A-B11D-4E6EE71B39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255" y="1061883"/>
            <a:ext cx="3450392" cy="2206725"/>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4991" y="119920"/>
            <a:ext cx="5451566" cy="6607904"/>
          </a:xfrm>
          <a:prstGeom prst="rect">
            <a:avLst/>
          </a:prstGeom>
        </p:spPr>
      </p:pic>
      <p:sp>
        <p:nvSpPr>
          <p:cNvPr id="4" name="CaixaDeTexto 3"/>
          <p:cNvSpPr txBox="1"/>
          <p:nvPr/>
        </p:nvSpPr>
        <p:spPr>
          <a:xfrm>
            <a:off x="5599473" y="1959428"/>
            <a:ext cx="6505302" cy="1338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50000"/>
              </a:lnSpc>
              <a:spcBef>
                <a:spcPts val="0"/>
              </a:spcBef>
              <a:spcAft>
                <a:spcPts val="0"/>
              </a:spcAft>
              <a:buClrTx/>
              <a:buSzTx/>
              <a:buFontTx/>
              <a:buNone/>
              <a:tabLst/>
            </a:pPr>
            <a:r>
              <a:rPr kumimoji="0" lang="pt-BR" sz="1800" b="1" i="0" u="none" strike="noStrike" cap="none" spc="0" normalizeH="0" baseline="0" dirty="0">
                <a:ln>
                  <a:noFill/>
                </a:ln>
                <a:solidFill>
                  <a:srgbClr val="009639"/>
                </a:solidFill>
                <a:effectLst/>
                <a:uFillTx/>
                <a:latin typeface="Myriad Pro Cond"/>
                <a:cs typeface="Times New Roman" panose="02020603050405020304" pitchFamily="18" charset="0"/>
                <a:sym typeface="Calibri"/>
              </a:rPr>
              <a:t>Municípios</a:t>
            </a:r>
            <a:r>
              <a:rPr kumimoji="0" lang="pt-BR" sz="1800" b="1" i="0" u="none" strike="noStrike" cap="none" spc="0" normalizeH="0" dirty="0">
                <a:ln>
                  <a:noFill/>
                </a:ln>
                <a:solidFill>
                  <a:srgbClr val="009639"/>
                </a:solidFill>
                <a:effectLst/>
                <a:uFillTx/>
                <a:latin typeface="Myriad Pro Cond"/>
                <a:cs typeface="Times New Roman" panose="02020603050405020304" pitchFamily="18" charset="0"/>
                <a:sym typeface="Calibri"/>
              </a:rPr>
              <a:t> Habilitados CONSEMA</a:t>
            </a:r>
          </a:p>
          <a:p>
            <a:pPr marL="0" marR="0" indent="0" algn="ctr" defTabSz="914400" rtl="0" fontAlgn="auto" latinLnBrk="0" hangingPunct="0">
              <a:lnSpc>
                <a:spcPct val="150000"/>
              </a:lnSpc>
              <a:spcBef>
                <a:spcPts val="0"/>
              </a:spcBef>
              <a:spcAft>
                <a:spcPts val="0"/>
              </a:spcAft>
              <a:buClrTx/>
              <a:buSzTx/>
              <a:buFontTx/>
              <a:buNone/>
              <a:tabLst/>
            </a:pPr>
            <a:r>
              <a:rPr lang="pt-BR" b="1" dirty="0">
                <a:solidFill>
                  <a:srgbClr val="009639"/>
                </a:solidFill>
                <a:latin typeface="Myriad Pro Cond"/>
                <a:cs typeface="Times New Roman" panose="02020603050405020304" pitchFamily="18" charset="0"/>
              </a:rPr>
              <a:t>Licenciamento Ambiental</a:t>
            </a:r>
            <a:endParaRPr kumimoji="0" lang="pt-BR" sz="1800" b="1" i="0" u="none" strike="noStrike" cap="none" spc="0" normalizeH="0" dirty="0">
              <a:ln>
                <a:noFill/>
              </a:ln>
              <a:solidFill>
                <a:srgbClr val="009639"/>
              </a:solidFill>
              <a:effectLst/>
              <a:uFillTx/>
              <a:latin typeface="Myriad Pro Cond"/>
              <a:cs typeface="Times New Roman" panose="02020603050405020304" pitchFamily="18" charset="0"/>
              <a:sym typeface="Calibri"/>
            </a:endParaRPr>
          </a:p>
          <a:p>
            <a:pPr marL="0" marR="0" indent="0" algn="ctr" defTabSz="914400" rtl="0" fontAlgn="auto" latinLnBrk="0" hangingPunct="0">
              <a:lnSpc>
                <a:spcPct val="150000"/>
              </a:lnSpc>
              <a:spcBef>
                <a:spcPts val="0"/>
              </a:spcBef>
              <a:spcAft>
                <a:spcPts val="0"/>
              </a:spcAft>
              <a:buClrTx/>
              <a:buSzTx/>
              <a:buFontTx/>
              <a:buNone/>
              <a:tabLst/>
            </a:pPr>
            <a:r>
              <a:rPr lang="pt-BR" b="1" dirty="0">
                <a:solidFill>
                  <a:srgbClr val="009639"/>
                </a:solidFill>
                <a:latin typeface="Myriad Pro Cond"/>
                <a:cs typeface="Times New Roman" panose="02020603050405020304" pitchFamily="18" charset="0"/>
              </a:rPr>
              <a:t>Total: 116</a:t>
            </a:r>
            <a:r>
              <a:rPr kumimoji="0" lang="pt-BR" sz="1800" b="1" i="0" u="none" strike="noStrike" cap="none" spc="0" normalizeH="0" dirty="0">
                <a:ln>
                  <a:noFill/>
                </a:ln>
                <a:solidFill>
                  <a:srgbClr val="009639"/>
                </a:solidFill>
                <a:effectLst/>
                <a:uFillTx/>
                <a:latin typeface="Myriad Pro Cond"/>
                <a:cs typeface="Times New Roman" panose="02020603050405020304" pitchFamily="18" charset="0"/>
                <a:sym typeface="Calibri"/>
              </a:rPr>
              <a:t> </a:t>
            </a:r>
            <a:endParaRPr kumimoji="0" lang="pt-BR" sz="1800" b="1" i="0" u="none" strike="noStrike" cap="none" spc="0" normalizeH="0" baseline="0" dirty="0">
              <a:ln>
                <a:noFill/>
              </a:ln>
              <a:solidFill>
                <a:srgbClr val="009639"/>
              </a:solidFill>
              <a:effectLst/>
              <a:uFillTx/>
              <a:latin typeface="Myriad Pro Cond"/>
              <a:cs typeface="Times New Roman" panose="02020603050405020304" pitchFamily="18" charset="0"/>
              <a:sym typeface="Calibri"/>
            </a:endParaRPr>
          </a:p>
        </p:txBody>
      </p:sp>
      <p:pic>
        <p:nvPicPr>
          <p:cNvPr id="6" name="Imagem 5">
            <a:extLst>
              <a:ext uri="{FF2B5EF4-FFF2-40B4-BE49-F238E27FC236}">
                <a16:creationId xmlns:a16="http://schemas.microsoft.com/office/drawing/2014/main" id="{5F24BCF6-5B1D-4410-AB92-54A68A86FF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0687" y="3551049"/>
            <a:ext cx="925891" cy="976185"/>
          </a:xfrm>
          <a:prstGeom prst="rect">
            <a:avLst/>
          </a:prstGeom>
        </p:spPr>
      </p:pic>
    </p:spTree>
    <p:extLst>
      <p:ext uri="{BB962C8B-B14F-4D97-AF65-F5344CB8AC3E}">
        <p14:creationId xmlns:p14="http://schemas.microsoft.com/office/powerpoint/2010/main" val="926173352"/>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F078C38-97D9-4571-90C1-03913A4FE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 y="460"/>
            <a:ext cx="12188614" cy="6858000"/>
          </a:xfrm>
          <a:prstGeom prst="rect">
            <a:avLst/>
          </a:prstGeom>
        </p:spPr>
      </p:pic>
      <p:pic>
        <p:nvPicPr>
          <p:cNvPr id="2" name="Imagem 5">
            <a:extLst>
              <a:ext uri="{FF2B5EF4-FFF2-40B4-BE49-F238E27FC236}">
                <a16:creationId xmlns:a16="http://schemas.microsoft.com/office/drawing/2014/main" id="{F6350903-6472-7FEC-72AB-6BE37BD39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205" y="5465563"/>
            <a:ext cx="1977589" cy="15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E18389BB-C3CD-AE68-78F7-74F4A9767CD5}"/>
              </a:ext>
            </a:extLst>
          </p:cNvPr>
          <p:cNvSpPr/>
          <p:nvPr/>
        </p:nvSpPr>
        <p:spPr>
          <a:xfrm>
            <a:off x="1869415" y="5003085"/>
            <a:ext cx="8643982" cy="745077"/>
          </a:xfrm>
          <a:prstGeom prst="rect">
            <a:avLst/>
          </a:prstGeom>
          <a:noFill/>
          <a:ln w="12700">
            <a:noFill/>
            <a:miter lim="400000"/>
          </a:ln>
        </p:spPr>
        <p:txBody>
          <a:bodyPr lIns="45719" rIns="45719" anchor="ctr"/>
          <a:lstStyle/>
          <a:p>
            <a:pPr algn="ctr">
              <a:defRPr>
                <a:solidFill>
                  <a:srgbClr val="FFFFFF"/>
                </a:solidFill>
              </a:defRPr>
            </a:pPr>
            <a:r>
              <a:rPr lang="pt-BR" sz="2400" b="1" dirty="0">
                <a:solidFill>
                  <a:srgbClr val="054D26"/>
                </a:solidFill>
                <a:latin typeface="Myriad Pro Cond"/>
              </a:rPr>
              <a:t>LICENCIAMENTO AMBIENTAL</a:t>
            </a:r>
            <a:endParaRPr sz="2400" b="1" dirty="0">
              <a:solidFill>
                <a:srgbClr val="054D26"/>
              </a:solidFill>
              <a:latin typeface="Myriad Pro Cond"/>
            </a:endParaRPr>
          </a:p>
        </p:txBody>
      </p:sp>
      <p:pic>
        <p:nvPicPr>
          <p:cNvPr id="6" name="Logo_alta.ai" descr="Logo_alta.ai">
            <a:extLst>
              <a:ext uri="{FF2B5EF4-FFF2-40B4-BE49-F238E27FC236}">
                <a16:creationId xmlns:a16="http://schemas.microsoft.com/office/drawing/2014/main" id="{92F3F133-5C70-5AA3-70A7-1E66B4B461F5}"/>
              </a:ext>
            </a:extLst>
          </p:cNvPr>
          <p:cNvPicPr>
            <a:picLocks noChangeAspect="1"/>
          </p:cNvPicPr>
          <p:nvPr/>
        </p:nvPicPr>
        <p:blipFill>
          <a:blip r:embed="rId4"/>
          <a:stretch>
            <a:fillRect/>
          </a:stretch>
        </p:blipFill>
        <p:spPr>
          <a:xfrm>
            <a:off x="2367479" y="6101908"/>
            <a:ext cx="2416188" cy="657348"/>
          </a:xfrm>
          <a:prstGeom prst="rect">
            <a:avLst/>
          </a:prstGeom>
          <a:ln w="12700">
            <a:miter lim="400000"/>
          </a:ln>
        </p:spPr>
      </p:pic>
      <p:pic>
        <p:nvPicPr>
          <p:cNvPr id="7" name="Imagem 6">
            <a:extLst>
              <a:ext uri="{FF2B5EF4-FFF2-40B4-BE49-F238E27FC236}">
                <a16:creationId xmlns:a16="http://schemas.microsoft.com/office/drawing/2014/main" id="{96CE47CB-E32E-819A-B11D-4E6EE71B3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6100" y="5737202"/>
            <a:ext cx="1820044" cy="1285861"/>
          </a:xfrm>
          <a:prstGeom prst="rect">
            <a:avLst/>
          </a:prstGeom>
        </p:spPr>
      </p:pic>
      <p:sp>
        <p:nvSpPr>
          <p:cNvPr id="4" name="Retângulo 1">
            <a:extLst>
              <a:ext uri="{FF2B5EF4-FFF2-40B4-BE49-F238E27FC236}">
                <a16:creationId xmlns:a16="http://schemas.microsoft.com/office/drawing/2014/main" id="{762B7291-18E1-B09A-DB9C-FF660F9ECF8A}"/>
              </a:ext>
            </a:extLst>
          </p:cNvPr>
          <p:cNvSpPr txBox="1"/>
          <p:nvPr/>
        </p:nvSpPr>
        <p:spPr>
          <a:xfrm>
            <a:off x="2107001" y="1642722"/>
            <a:ext cx="3271086" cy="994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sz="4400" dirty="0">
                <a:solidFill>
                  <a:srgbClr val="009639"/>
                </a:solidFill>
              </a:rPr>
              <a:t>Muito Obrigado!</a:t>
            </a:r>
            <a:endParaRPr sz="4400" dirty="0">
              <a:solidFill>
                <a:srgbClr val="009639"/>
              </a:solidFill>
            </a:endParaRPr>
          </a:p>
        </p:txBody>
      </p:sp>
    </p:spTree>
    <p:extLst>
      <p:ext uri="{BB962C8B-B14F-4D97-AF65-F5344CB8AC3E}">
        <p14:creationId xmlns:p14="http://schemas.microsoft.com/office/powerpoint/2010/main" val="10422536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308344"/>
            <a:ext cx="12188614" cy="6858000"/>
          </a:xfrm>
          <a:prstGeom prst="rect">
            <a:avLst/>
          </a:prstGeom>
        </p:spPr>
      </p:pic>
      <p:sp>
        <p:nvSpPr>
          <p:cNvPr id="111" name="Retângulo 5"/>
          <p:cNvSpPr txBox="1"/>
          <p:nvPr/>
        </p:nvSpPr>
        <p:spPr>
          <a:xfrm>
            <a:off x="501445" y="2804559"/>
            <a:ext cx="11248103" cy="2923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r>
              <a:rPr lang="pt-BR" sz="2600" b="1" dirty="0"/>
              <a:t>CONSELHO ESTADUAL DO MEIO AMBIENTE DE SANTA CATARINA (CONSEMA/SC)</a:t>
            </a:r>
          </a:p>
          <a:p>
            <a:pPr algn="ctr"/>
            <a:endParaRPr lang="pt-BR" sz="2600" b="1" dirty="0"/>
          </a:p>
          <a:p>
            <a:pPr algn="ctr"/>
            <a:r>
              <a:rPr lang="pt-BR" sz="2600" b="1" dirty="0"/>
              <a:t>CÂMARA TÉCNICA DE LICENCIAMENTO</a:t>
            </a:r>
          </a:p>
          <a:p>
            <a:pPr algn="ctr"/>
            <a:r>
              <a:rPr lang="pt-BR" sz="2600" b="1" dirty="0"/>
              <a:t>(CTL/CONSEMA)</a:t>
            </a:r>
          </a:p>
          <a:p>
            <a:pPr algn="ctr"/>
            <a:endParaRPr lang="pt-BR" sz="2600" b="1" dirty="0"/>
          </a:p>
          <a:p>
            <a:pPr algn="ctr"/>
            <a:r>
              <a:rPr lang="pt-BR" sz="2600" b="1" dirty="0"/>
              <a:t>CRITÉRIOS PARA LICENCIAMENTO AMBIENTAL</a:t>
            </a:r>
            <a:endParaRPr sz="2600" b="1" dirty="0"/>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455" y="274800"/>
            <a:ext cx="3745901" cy="295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0"/>
            <a:ext cx="12188614" cy="6858000"/>
          </a:xfrm>
          <a:prstGeom prst="rect">
            <a:avLst/>
          </a:prstGeom>
        </p:spPr>
      </p:pic>
      <p:sp>
        <p:nvSpPr>
          <p:cNvPr id="108" name="Retângulo 4"/>
          <p:cNvSpPr/>
          <p:nvPr/>
        </p:nvSpPr>
        <p:spPr>
          <a:xfrm>
            <a:off x="-1" y="564354"/>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1" y="631383"/>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LEI ESTADUAL N° 14.675/2009</a:t>
            </a:r>
            <a:endParaRPr lang="pt-BR" sz="1200" dirty="0">
              <a:solidFill>
                <a:schemeClr val="bg1"/>
              </a:solidFill>
            </a:endParaRPr>
          </a:p>
          <a:p>
            <a:pPr>
              <a:lnSpc>
                <a:spcPct val="100000"/>
              </a:lnSpc>
            </a:pPr>
            <a:r>
              <a:rPr lang="pt-BR" sz="1200" b="0" dirty="0"/>
              <a:t>Institui o Código Estadual do Meio Ambiente e estabelece outras providências.</a:t>
            </a:r>
            <a:endParaRPr lang="pt-BR" sz="1200" dirty="0">
              <a:solidFill>
                <a:schemeClr val="bg1"/>
              </a:solidFill>
            </a:endParaRPr>
          </a:p>
        </p:txBody>
      </p:sp>
      <p:sp>
        <p:nvSpPr>
          <p:cNvPr id="111" name="Retângulo 5"/>
          <p:cNvSpPr txBox="1"/>
          <p:nvPr/>
        </p:nvSpPr>
        <p:spPr>
          <a:xfrm>
            <a:off x="521111" y="1831171"/>
            <a:ext cx="10424062" cy="452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10. </a:t>
            </a:r>
            <a:r>
              <a:rPr lang="pt-BR" sz="1800" b="1" i="1" dirty="0"/>
              <a:t>Os órgãos e entidades da Administração Pública Direta e Indireta do Estado e dos Municípios </a:t>
            </a:r>
            <a:r>
              <a:rPr lang="pt-BR" sz="1800" i="1" dirty="0"/>
              <a:t>responsáveis pela proteção e melhoria da qualidade ambiental </a:t>
            </a:r>
            <a:r>
              <a:rPr lang="pt-BR" sz="1800" b="1" i="1" u="sng" dirty="0"/>
              <a:t>constituem o Sistema Estadual do Meio Ambiente (SISEMA)</a:t>
            </a:r>
            <a:r>
              <a:rPr lang="pt-BR" sz="1800" i="1" dirty="0"/>
              <a:t>, estruturado nos seguintes termos:</a:t>
            </a:r>
          </a:p>
          <a:p>
            <a:pPr algn="just"/>
            <a:endParaRPr lang="pt-BR" sz="1800" i="1" dirty="0"/>
          </a:p>
          <a:p>
            <a:pPr algn="just"/>
            <a:r>
              <a:rPr lang="pt-BR" sz="1800" b="1" i="1" u="sng" dirty="0"/>
              <a:t>I – órgão consultivo e deliberativo: Conselho Estadual do Meio Ambiente – CONSEMA;</a:t>
            </a:r>
          </a:p>
          <a:p>
            <a:pPr algn="just"/>
            <a:r>
              <a:rPr lang="pt-BR" sz="1800" i="1" dirty="0"/>
              <a:t>II – órgão central: a Secretaria de Estado responsável pelo meio ambiente;</a:t>
            </a:r>
          </a:p>
          <a:p>
            <a:pPr algn="just"/>
            <a:r>
              <a:rPr lang="pt-BR" sz="1800" i="1" dirty="0"/>
              <a:t>III – órgãos executores: o Instituto do Meio Ambiente (IMA) e a Polícia Militar Ambiental (PMA), no exercício de suas atribuições específicas, conferidas nos termos desta Lei;</a:t>
            </a:r>
          </a:p>
          <a:p>
            <a:pPr algn="just"/>
            <a:r>
              <a:rPr lang="pt-BR" sz="1800" i="1" dirty="0"/>
              <a:t>IV – órgão julgador intermediário: as Juntas Administrativas Regionais de Infrações Ambientais; e</a:t>
            </a:r>
          </a:p>
          <a:p>
            <a:pPr algn="just"/>
            <a:r>
              <a:rPr lang="pt-BR" sz="1800" b="1" i="1" dirty="0"/>
              <a:t>V – órgãos locais: os órgãos ou entidades municipais, inclusive consórcios, responsáveis pela execução de programas, projetos e licenciamento das atividades de impacto local e de controle e fiscalização de atividades capazes de provocar a degradação ambiental.</a:t>
            </a:r>
          </a:p>
          <a:p>
            <a:pPr algn="just"/>
            <a:endParaRPr lang="pt-BR" sz="1800" i="1" dirty="0"/>
          </a:p>
          <a:p>
            <a:pPr algn="just"/>
            <a:r>
              <a:rPr lang="pt-BR" sz="1800" i="1" dirty="0"/>
              <a:t>Parágrafo único. </a:t>
            </a:r>
            <a:r>
              <a:rPr lang="pt-BR" sz="1800" b="1" i="1" dirty="0"/>
              <a:t>Os órgãos do SISEMA devem buscar a uniformidade na interpretação da legislação e a disponibilização das informações</a:t>
            </a:r>
            <a:r>
              <a:rPr lang="pt-BR" sz="1800" i="1" dirty="0"/>
              <a:t> constantes nos respectivos bancos de dados, visando ao funcionamento harmonioso do Sistema.</a:t>
            </a:r>
            <a:endParaRPr sz="1800" i="1" dirty="0"/>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423" y="564354"/>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58003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08154"/>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2027813"/>
            <a:ext cx="10442035" cy="1785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200" i="1" dirty="0"/>
              <a:t>Art. 11. O </a:t>
            </a:r>
            <a:r>
              <a:rPr lang="pt-BR" sz="2200" b="1" i="1" u="sng" dirty="0"/>
              <a:t>CONSEMA constitui instância superior do SISEMA</a:t>
            </a:r>
            <a:r>
              <a:rPr lang="pt-BR" sz="2200" i="1" dirty="0"/>
              <a:t>, integrante da estrutura organizacional da Secretaria de Estado responsável pelo meio ambiente, de caráter colegiado, consultivo, deliberativo e recursal, com participação social paritária, competente para estabelecer padrões técnicos de proteção ambiental dentro dos limites estabelecidos em lei.</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423" y="603683"/>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631383"/>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LEI ESTADUAL N° 14.675/2009</a:t>
            </a:r>
            <a:endParaRPr lang="pt-BR" sz="1200" dirty="0">
              <a:solidFill>
                <a:schemeClr val="bg1"/>
              </a:solidFill>
            </a:endParaRPr>
          </a:p>
          <a:p>
            <a:pPr>
              <a:lnSpc>
                <a:spcPct val="100000"/>
              </a:lnSpc>
            </a:pPr>
            <a:r>
              <a:rPr lang="pt-BR" sz="1200" b="0" dirty="0"/>
              <a:t>Institui o Código Estadual do Meio Ambiente e estabelece outras providências.</a:t>
            </a:r>
            <a:endParaRPr lang="pt-BR" sz="1200" dirty="0">
              <a:solidFill>
                <a:schemeClr val="bg1"/>
              </a:solidFill>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418" y="4074962"/>
            <a:ext cx="5657564" cy="2535427"/>
          </a:xfrm>
          <a:prstGeom prst="rect">
            <a:avLst/>
          </a:prstGeom>
        </p:spPr>
      </p:pic>
    </p:spTree>
    <p:extLst>
      <p:ext uri="{BB962C8B-B14F-4D97-AF65-F5344CB8AC3E}">
        <p14:creationId xmlns:p14="http://schemas.microsoft.com/office/powerpoint/2010/main" val="351587947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08154"/>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4247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12. O </a:t>
            </a:r>
            <a:r>
              <a:rPr lang="pt-BR" sz="1800" b="1" i="1" u="sng" dirty="0"/>
              <a:t>CONSEMA tem por finalidade</a:t>
            </a:r>
            <a:r>
              <a:rPr lang="pt-BR" sz="1800" i="1" dirty="0"/>
              <a:t> orientar as diretrizes da Política Estadual do Meio Ambiente, competindo-lhe:</a:t>
            </a:r>
          </a:p>
          <a:p>
            <a:pPr algn="just"/>
            <a:endParaRPr lang="pt-BR" sz="1800" i="1" dirty="0"/>
          </a:p>
          <a:p>
            <a:pPr algn="just"/>
            <a:r>
              <a:rPr lang="pt-BR" sz="1800" i="1" dirty="0"/>
              <a:t>I - assessorar a Secretaria de Estado responsável pelo meio ambiente na formulação da Política Estadual do Meio Ambiente, no sentido de propor diretrizes e medidas necessárias à proteção, conservação e melhoria do meio ambiente;</a:t>
            </a:r>
          </a:p>
          <a:p>
            <a:pPr algn="just"/>
            <a:r>
              <a:rPr lang="pt-BR" sz="1800" b="1" i="1" dirty="0"/>
              <a:t>II – estabelecer critérios e padrões relativos ao controle e à manutenção da qualidade do meio ambiente;</a:t>
            </a:r>
          </a:p>
          <a:p>
            <a:pPr algn="just"/>
            <a:r>
              <a:rPr lang="pt-BR" sz="1800" i="1" dirty="0"/>
              <a:t>III - acompanhar, examinar, avaliar o desempenho das ações ambientais relativas à implementação da Política Estadual do Meio Ambiente;</a:t>
            </a:r>
          </a:p>
          <a:p>
            <a:pPr algn="just"/>
            <a:r>
              <a:rPr lang="pt-BR" sz="1800" i="1" dirty="0"/>
              <a:t>IV - sugerir modificações ou adoção de diretrizes que visem harmonizar as políticas de desenvolvimento tecnológico com as de meio ambiente;</a:t>
            </a:r>
          </a:p>
          <a:p>
            <a:pPr algn="just"/>
            <a:r>
              <a:rPr lang="pt-BR" sz="1800" b="1" i="1" dirty="0"/>
              <a:t>V - propor a criação, a modificação ou a alteração de normas jurídicas com o objetivo de respaldar as ações de governo, na promoção da melhoria da qualidade ambiental no Estado</a:t>
            </a:r>
            <a:r>
              <a:rPr lang="pt-BR" sz="1800" i="1" dirty="0"/>
              <a:t>, observadas as limitações constitucionais e legais;</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0118" y="682013"/>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631383"/>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LEI ESTADUAL N° 14.675/2009</a:t>
            </a:r>
            <a:endParaRPr lang="pt-BR" sz="1200" dirty="0">
              <a:solidFill>
                <a:schemeClr val="bg1"/>
              </a:solidFill>
            </a:endParaRPr>
          </a:p>
          <a:p>
            <a:pPr>
              <a:lnSpc>
                <a:spcPct val="100000"/>
              </a:lnSpc>
            </a:pPr>
            <a:r>
              <a:rPr lang="pt-BR" sz="1200" b="0" dirty="0"/>
              <a:t>Institui o Código Estadual do Meio Ambiente e estabelece outras providências.</a:t>
            </a:r>
            <a:endParaRPr lang="pt-BR" sz="1200" dirty="0">
              <a:solidFill>
                <a:schemeClr val="bg1"/>
              </a:solidFill>
            </a:endParaRPr>
          </a:p>
        </p:txBody>
      </p:sp>
    </p:spTree>
    <p:extLst>
      <p:ext uri="{BB962C8B-B14F-4D97-AF65-F5344CB8AC3E}">
        <p14:creationId xmlns:p14="http://schemas.microsoft.com/office/powerpoint/2010/main" val="358930645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2"/>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4801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12. O </a:t>
            </a:r>
            <a:r>
              <a:rPr lang="pt-BR" sz="1800" b="1" i="1" u="sng" dirty="0"/>
              <a:t>CONSEMA tem por finalidade</a:t>
            </a:r>
            <a:r>
              <a:rPr lang="pt-BR" sz="1800" i="1" dirty="0"/>
              <a:t> orientar as diretrizes da Política Estadual do Meio Ambiente, competindo-lhe:</a:t>
            </a:r>
          </a:p>
          <a:p>
            <a:pPr algn="just"/>
            <a:endParaRPr lang="pt-BR" sz="800" i="1" dirty="0"/>
          </a:p>
          <a:p>
            <a:pPr algn="just"/>
            <a:r>
              <a:rPr lang="pt-BR" sz="1800" i="1" dirty="0"/>
              <a:t>(...)</a:t>
            </a:r>
          </a:p>
          <a:p>
            <a:pPr algn="just"/>
            <a:r>
              <a:rPr lang="pt-BR" sz="1800" i="1" dirty="0"/>
              <a:t>VI – sugerir medidas técnico-administrativas direcionadas à racionalização e ao aperfeiçoamento na execução das tarefas governamentais nos setores demeio ambiente;</a:t>
            </a:r>
          </a:p>
          <a:p>
            <a:pPr algn="just"/>
            <a:r>
              <a:rPr lang="pt-BR" sz="1800" i="1" dirty="0"/>
              <a:t>VII – propor diretrizes relativas à sistemática de elaboração, acompanhamento, avaliação e execução de planos, programas, projetos e atividades relacionados à área do meio ambiente;</a:t>
            </a:r>
          </a:p>
          <a:p>
            <a:pPr algn="just"/>
            <a:r>
              <a:rPr lang="pt-BR" sz="1800" i="1" dirty="0"/>
              <a:t>VIII – propagar e divulgar medidas que facilitem e agilizem os fluxos de informações sobre o meio ambiente;</a:t>
            </a:r>
          </a:p>
          <a:p>
            <a:pPr algn="just"/>
            <a:r>
              <a:rPr lang="pt-BR" sz="1800" b="1" i="1" u="sng" dirty="0"/>
              <a:t>IX – aprovar e expedir resoluções regulamentadoras</a:t>
            </a:r>
            <a:r>
              <a:rPr lang="pt-BR" sz="1800" i="1" dirty="0"/>
              <a:t> e moções, observadas as limitações constitucionais e legais;</a:t>
            </a:r>
          </a:p>
          <a:p>
            <a:pPr algn="just"/>
            <a:r>
              <a:rPr lang="pt-BR" sz="1800" b="1" i="1" dirty="0"/>
              <a:t>X – julgar os processos e recursos administrativos que lhe forem submetidos</a:t>
            </a:r>
            <a:r>
              <a:rPr lang="pt-BR" sz="1800" i="1" dirty="0"/>
              <a:t>, nos limites de sua competência;</a:t>
            </a:r>
          </a:p>
          <a:p>
            <a:pPr algn="just"/>
            <a:r>
              <a:rPr lang="pt-BR" sz="1800" b="1" i="1" u="sng" dirty="0"/>
              <a:t>XI - criar e extinguir câmaras técnicas, comissões e grupos de estudos</a:t>
            </a:r>
            <a:r>
              <a:rPr lang="pt-BR" sz="1800" i="1" dirty="0"/>
              <a:t>, bem como deliberar sobre os casos omissos no seu regimento interno, observada a legislação em vigor;</a:t>
            </a:r>
          </a:p>
          <a:p>
            <a:pPr algn="just"/>
            <a:endParaRPr sz="1800" i="1" dirty="0"/>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784" y="628734"/>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631383"/>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LEI ESTADUAL N° 14.675/2009</a:t>
            </a:r>
            <a:endParaRPr lang="pt-BR" sz="1200" dirty="0">
              <a:solidFill>
                <a:schemeClr val="bg1"/>
              </a:solidFill>
            </a:endParaRPr>
          </a:p>
          <a:p>
            <a:pPr>
              <a:lnSpc>
                <a:spcPct val="100000"/>
              </a:lnSpc>
            </a:pPr>
            <a:r>
              <a:rPr lang="pt-BR" sz="1200" b="0" dirty="0"/>
              <a:t>Institui o Código Estadual do Meio Ambiente e estabelece outras providências.</a:t>
            </a:r>
            <a:endParaRPr lang="pt-BR" sz="1200" dirty="0">
              <a:solidFill>
                <a:schemeClr val="bg1"/>
              </a:solidFill>
            </a:endParaRPr>
          </a:p>
        </p:txBody>
      </p:sp>
    </p:spTree>
    <p:extLst>
      <p:ext uri="{BB962C8B-B14F-4D97-AF65-F5344CB8AC3E}">
        <p14:creationId xmlns:p14="http://schemas.microsoft.com/office/powerpoint/2010/main" val="101218019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17986"/>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4524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12. O </a:t>
            </a:r>
            <a:r>
              <a:rPr lang="pt-BR" sz="1800" b="1" i="1" u="sng" dirty="0"/>
              <a:t>CONSEMA tem por finalidade</a:t>
            </a:r>
            <a:r>
              <a:rPr lang="pt-BR" sz="1800" i="1" dirty="0"/>
              <a:t> orientar as diretrizes da Política Estadual do Meio Ambiente, competindo-lhe:</a:t>
            </a:r>
          </a:p>
          <a:p>
            <a:pPr algn="just"/>
            <a:endParaRPr lang="pt-BR" sz="800" i="1" dirty="0"/>
          </a:p>
          <a:p>
            <a:pPr algn="just"/>
            <a:r>
              <a:rPr lang="pt-BR" sz="1800" i="1" dirty="0"/>
              <a:t>(...)</a:t>
            </a:r>
          </a:p>
          <a:p>
            <a:pPr algn="just"/>
            <a:r>
              <a:rPr lang="pt-BR" sz="1800" i="1" dirty="0"/>
              <a:t>XII – elaborar o seu regimento interno, que deverá ser aprovado por decreto.</a:t>
            </a:r>
          </a:p>
          <a:p>
            <a:pPr algn="just"/>
            <a:r>
              <a:rPr lang="pt-BR" sz="1800" b="1" i="1" u="sng" dirty="0"/>
              <a:t>XIII - aprovar a listagem das atividades sujeitas ao licenciamento ambiental, bem como definir os estudos ambientais necessários;</a:t>
            </a:r>
          </a:p>
          <a:p>
            <a:pPr algn="just"/>
            <a:r>
              <a:rPr lang="pt-BR" sz="1800" i="1" dirty="0"/>
              <a:t>(...)</a:t>
            </a:r>
          </a:p>
          <a:p>
            <a:pPr algn="just"/>
            <a:r>
              <a:rPr lang="pt-BR" sz="1800" i="1" dirty="0"/>
              <a:t>XV – avaliar o ingresso no Sistema Estadual de Unidades de Conservação da Natureza – SEUC de unidades de conservação estaduais e municipais nele não contempladas;</a:t>
            </a:r>
          </a:p>
          <a:p>
            <a:pPr algn="just"/>
            <a:r>
              <a:rPr lang="pt-BR" sz="1800" i="1" dirty="0"/>
              <a:t>XVI – regulamentar os aspectos ambientais atinentes à biossegurança e aos agrotóxicos, seus componentes e afins;</a:t>
            </a:r>
          </a:p>
          <a:p>
            <a:pPr algn="just"/>
            <a:r>
              <a:rPr lang="pt-BR" sz="1800" i="1" dirty="0"/>
              <a:t>XVII – indicar em caráter propositivo os aspectos relativos à interface entre os estudos ambientais e a regularização fundiária; e</a:t>
            </a:r>
          </a:p>
          <a:p>
            <a:pPr algn="just"/>
            <a:r>
              <a:rPr lang="pt-BR" sz="1800" b="1" i="1" u="sng" dirty="0"/>
              <a:t>XVIII – definir tipologia para o licenciamento de atividades de impacto local conforme os critérios deporte, potencial poluidor e natureza da atividade.</a:t>
            </a:r>
            <a:endParaRPr sz="1800" b="1" i="1" u="sng" dirty="0"/>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945" y="754209"/>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631383"/>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LEI ESTADUAL N° 14.675/2009</a:t>
            </a:r>
            <a:endParaRPr lang="pt-BR" sz="1200" dirty="0">
              <a:solidFill>
                <a:schemeClr val="bg1"/>
              </a:solidFill>
            </a:endParaRPr>
          </a:p>
          <a:p>
            <a:pPr>
              <a:lnSpc>
                <a:spcPct val="100000"/>
              </a:lnSpc>
            </a:pPr>
            <a:r>
              <a:rPr lang="pt-BR" sz="1200" b="0" dirty="0"/>
              <a:t>Institui o Código Estadual do Meio Ambiente e estabelece outras providências.</a:t>
            </a:r>
            <a:endParaRPr lang="pt-BR" sz="1200" dirty="0">
              <a:solidFill>
                <a:schemeClr val="bg1"/>
              </a:solidFill>
            </a:endParaRPr>
          </a:p>
        </p:txBody>
      </p:sp>
    </p:spTree>
    <p:extLst>
      <p:ext uri="{BB962C8B-B14F-4D97-AF65-F5344CB8AC3E}">
        <p14:creationId xmlns:p14="http://schemas.microsoft.com/office/powerpoint/2010/main" val="190897299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2"/>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3º. A </a:t>
            </a:r>
            <a:r>
              <a:rPr lang="pt-BR" sz="1800" b="1" i="1" u="sng" dirty="0"/>
              <a:t>estrutura organizacional do CONSEMA compreende</a:t>
            </a:r>
            <a:r>
              <a:rPr lang="pt-BR" sz="1800" i="1" dirty="0"/>
              <a:t>:</a:t>
            </a:r>
          </a:p>
          <a:p>
            <a:pPr algn="just"/>
            <a:endParaRPr lang="pt-BR" sz="1800" i="1" dirty="0"/>
          </a:p>
          <a:p>
            <a:pPr algn="just"/>
            <a:r>
              <a:rPr lang="pt-BR" sz="1800" i="1" dirty="0"/>
              <a:t>I – Plenário;</a:t>
            </a:r>
          </a:p>
          <a:p>
            <a:pPr algn="just"/>
            <a:r>
              <a:rPr lang="pt-BR" sz="1800" i="1" dirty="0"/>
              <a:t>II – Presidência;</a:t>
            </a:r>
          </a:p>
          <a:p>
            <a:pPr algn="just"/>
            <a:r>
              <a:rPr lang="pt-BR" sz="1800" i="1" dirty="0"/>
              <a:t>III – 1ª Vice-Presidência;</a:t>
            </a:r>
          </a:p>
          <a:p>
            <a:pPr algn="just"/>
            <a:r>
              <a:rPr lang="pt-BR" sz="1800" i="1" dirty="0"/>
              <a:t>IV – 2ª Vice-Presidência;</a:t>
            </a:r>
          </a:p>
          <a:p>
            <a:pPr algn="just"/>
            <a:r>
              <a:rPr lang="pt-BR" sz="1800" i="1" dirty="0"/>
              <a:t>V – Secretaria Executiva;</a:t>
            </a:r>
          </a:p>
          <a:p>
            <a:pPr algn="just"/>
            <a:r>
              <a:rPr lang="pt-BR" sz="1800" b="1" i="1" u="sng" dirty="0"/>
              <a:t>VI – Câmaras Técnicas</a:t>
            </a:r>
            <a:r>
              <a:rPr lang="pt-BR" sz="1800" i="1" dirty="0"/>
              <a:t>;</a:t>
            </a:r>
          </a:p>
          <a:p>
            <a:pPr algn="just"/>
            <a:r>
              <a:rPr lang="pt-BR" sz="1800" i="1" dirty="0"/>
              <a:t>VII – Comissões;</a:t>
            </a:r>
          </a:p>
          <a:p>
            <a:pPr algn="just"/>
            <a:r>
              <a:rPr lang="pt-BR" sz="1800" i="1" dirty="0"/>
              <a:t>VIII – Grupos de Trabalho;</a:t>
            </a:r>
          </a:p>
          <a:p>
            <a:pPr algn="just"/>
            <a:r>
              <a:rPr lang="pt-BR" sz="1800" i="1" dirty="0"/>
              <a:t>IX – Câmaras Recursais.</a:t>
            </a:r>
          </a:p>
          <a:p>
            <a:pPr algn="just"/>
            <a:endParaRPr lang="pt-BR" sz="1800" i="1" dirty="0"/>
          </a:p>
          <a:p>
            <a:pPr algn="just"/>
            <a:r>
              <a:rPr lang="pt-BR" sz="1800" i="1" dirty="0"/>
              <a:t>Art. 4º. O Plenário do CONSEMA será composto por 38 (trinta e oito) membros representantes do Poder Público e da sociedade civil organizada, observada a paridade (...).</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605" y="561686"/>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631383"/>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DECRETO ESTADUAL N° 2.143/2014</a:t>
            </a:r>
            <a:endParaRPr lang="pt-BR" sz="1200" dirty="0">
              <a:solidFill>
                <a:schemeClr val="bg1"/>
              </a:solidFill>
            </a:endParaRPr>
          </a:p>
          <a:p>
            <a:pPr>
              <a:lnSpc>
                <a:spcPct val="100000"/>
              </a:lnSpc>
            </a:pPr>
            <a:r>
              <a:rPr lang="pt-BR" sz="1200" b="0" dirty="0"/>
              <a:t>Aprova o Regimento Interno do Conselho Estadual do Meio Ambiente e estabelece outras providências.</a:t>
            </a:r>
            <a:endParaRPr lang="pt-BR" sz="1200" dirty="0">
              <a:solidFill>
                <a:schemeClr val="bg1"/>
              </a:solidFill>
            </a:endParaRPr>
          </a:p>
        </p:txBody>
      </p:sp>
    </p:spTree>
    <p:extLst>
      <p:ext uri="{BB962C8B-B14F-4D97-AF65-F5344CB8AC3E}">
        <p14:creationId xmlns:p14="http://schemas.microsoft.com/office/powerpoint/2010/main" val="3860602500"/>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21" y="7314"/>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b="1" dirty="0">
                <a:solidFill>
                  <a:schemeClr val="tx1"/>
                </a:solidFill>
              </a:rPr>
              <a:t>Presidência:</a:t>
            </a:r>
            <a:r>
              <a:rPr lang="pt-BR" sz="1800" dirty="0">
                <a:solidFill>
                  <a:schemeClr val="tx1"/>
                </a:solidFill>
              </a:rPr>
              <a:t> Secretaria de Estado do Desenvolvimento Econômico Sustentável (SDE)</a:t>
            </a:r>
          </a:p>
          <a:p>
            <a:pPr algn="just"/>
            <a:r>
              <a:rPr lang="pt-BR" sz="1800" b="1" dirty="0">
                <a:solidFill>
                  <a:schemeClr val="tx1"/>
                </a:solidFill>
              </a:rPr>
              <a:t>1ª Vice-Presidência:</a:t>
            </a:r>
            <a:r>
              <a:rPr lang="pt-BR" sz="1800" dirty="0">
                <a:solidFill>
                  <a:schemeClr val="tx1"/>
                </a:solidFill>
              </a:rPr>
              <a:t> Instituto do Meio Ambiente de Santa Catarina (IMA/SC)</a:t>
            </a:r>
          </a:p>
          <a:p>
            <a:pPr algn="just"/>
            <a:r>
              <a:rPr lang="pt-BR" sz="1800" b="1" dirty="0">
                <a:solidFill>
                  <a:schemeClr val="tx1"/>
                </a:solidFill>
              </a:rPr>
              <a:t>2ª Vice-Presidência:</a:t>
            </a:r>
            <a:r>
              <a:rPr lang="pt-BR" sz="1800" dirty="0">
                <a:solidFill>
                  <a:schemeClr val="tx1"/>
                </a:solidFill>
              </a:rPr>
              <a:t> Sociedade Civil</a:t>
            </a:r>
          </a:p>
          <a:p>
            <a:pPr algn="just"/>
            <a:r>
              <a:rPr lang="pt-BR" sz="1800" dirty="0">
                <a:solidFill>
                  <a:schemeClr val="tx1"/>
                </a:solidFill>
              </a:rPr>
              <a:t>                                    Conselho Regional de Engenharia e Agronomia de Santa Catarina (CREA/SC)</a:t>
            </a:r>
          </a:p>
          <a:p>
            <a:pPr algn="just"/>
            <a:r>
              <a:rPr lang="pt-BR" sz="1800" b="1" dirty="0">
                <a:solidFill>
                  <a:schemeClr val="tx1"/>
                </a:solidFill>
              </a:rPr>
              <a:t>Secretaria Executiva:</a:t>
            </a:r>
            <a:r>
              <a:rPr lang="pt-BR" sz="1800" dirty="0">
                <a:solidFill>
                  <a:schemeClr val="tx1"/>
                </a:solidFill>
              </a:rPr>
              <a:t> Secretaria de Estado do Desenvolvimento Econômico Sustentável (SDE)</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8760" y="559986"/>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88695"/>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PLENÁRIO - CONSEMA/SC</a:t>
            </a:r>
            <a:endParaRPr lang="pt-BR" sz="1200" dirty="0">
              <a:solidFill>
                <a:schemeClr val="bg1"/>
              </a:solidFill>
            </a:endParaRPr>
          </a:p>
        </p:txBody>
      </p:sp>
      <p:sp>
        <p:nvSpPr>
          <p:cNvPr id="9" name="Retângulo 5"/>
          <p:cNvSpPr txBox="1"/>
          <p:nvPr/>
        </p:nvSpPr>
        <p:spPr>
          <a:xfrm>
            <a:off x="1349218" y="3439651"/>
            <a:ext cx="9574421"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600" i="1" dirty="0">
                <a:solidFill>
                  <a:schemeClr val="tx1"/>
                </a:solidFill>
              </a:rPr>
              <a:t>Art. 4º. O Plenário do CONSEMA será composto por 38 (trinta e oito) membros representantes do Poder Público e da sociedade civil organizada, observada a paridade, conforme o seguinte:</a:t>
            </a:r>
          </a:p>
          <a:p>
            <a:pPr algn="just"/>
            <a:endParaRPr lang="pt-BR" sz="800" i="1" dirty="0">
              <a:solidFill>
                <a:schemeClr val="tx1"/>
              </a:solidFill>
            </a:endParaRPr>
          </a:p>
          <a:p>
            <a:pPr algn="just"/>
            <a:r>
              <a:rPr lang="pt-BR" sz="1600" i="1" dirty="0">
                <a:solidFill>
                  <a:schemeClr val="tx1"/>
                </a:solidFill>
              </a:rPr>
              <a:t>I – 16 (dezesseis) membros representantes do Poder Público estadual, sendo:</a:t>
            </a:r>
          </a:p>
          <a:p>
            <a:pPr marL="342900" indent="-342900" algn="just">
              <a:buAutoNum type="alphaLcParenR"/>
            </a:pPr>
            <a:r>
              <a:rPr lang="pt-BR" sz="1600" i="1" dirty="0">
                <a:solidFill>
                  <a:schemeClr val="tx1"/>
                </a:solidFill>
              </a:rPr>
              <a:t>1 (um) da </a:t>
            </a:r>
            <a:r>
              <a:rPr lang="pt-BR" sz="1600" b="1" i="1" u="sng" dirty="0">
                <a:solidFill>
                  <a:schemeClr val="tx1"/>
                </a:solidFill>
              </a:rPr>
              <a:t>Secretaria de Estado do Desenvolvimento Econômico Sustentável (SDE), que o presidirá</a:t>
            </a:r>
            <a:r>
              <a:rPr lang="pt-BR" sz="1600" i="1" dirty="0">
                <a:solidFill>
                  <a:schemeClr val="tx1"/>
                </a:solidFill>
              </a:rPr>
              <a:t>;</a:t>
            </a:r>
          </a:p>
          <a:p>
            <a:pPr algn="just"/>
            <a:endParaRPr lang="pt-BR" sz="1600" i="1" dirty="0">
              <a:solidFill>
                <a:schemeClr val="tx1"/>
              </a:solidFill>
            </a:endParaRPr>
          </a:p>
          <a:p>
            <a:pPr algn="just"/>
            <a:r>
              <a:rPr lang="pt-BR" sz="1600" i="1" dirty="0">
                <a:solidFill>
                  <a:schemeClr val="tx1"/>
                </a:solidFill>
              </a:rPr>
              <a:t>Art. 10. A </a:t>
            </a:r>
            <a:r>
              <a:rPr lang="pt-BR" sz="1600" b="1" i="1" u="sng" dirty="0">
                <a:solidFill>
                  <a:schemeClr val="tx1"/>
                </a:solidFill>
              </a:rPr>
              <a:t>1ª Vice-Presidência do CONSEMA será exercida por representante do IMA</a:t>
            </a:r>
            <a:r>
              <a:rPr lang="pt-BR" sz="1600" i="1" dirty="0">
                <a:solidFill>
                  <a:schemeClr val="tx1"/>
                </a:solidFill>
              </a:rPr>
              <a:t>.</a:t>
            </a:r>
          </a:p>
          <a:p>
            <a:pPr algn="just"/>
            <a:endParaRPr lang="pt-BR" sz="800" i="1" dirty="0">
              <a:solidFill>
                <a:schemeClr val="tx1"/>
              </a:solidFill>
            </a:endParaRPr>
          </a:p>
          <a:p>
            <a:pPr algn="just"/>
            <a:r>
              <a:rPr lang="pt-BR" sz="1600" i="1" dirty="0"/>
              <a:t>(...)</a:t>
            </a:r>
          </a:p>
          <a:p>
            <a:pPr algn="just"/>
            <a:r>
              <a:rPr lang="pt-BR" sz="1600" i="1" dirty="0"/>
              <a:t>Art. 11. A </a:t>
            </a:r>
            <a:r>
              <a:rPr lang="pt-BR" sz="1600" b="1" i="1" u="sng" dirty="0"/>
              <a:t>2ª Vice-Presidência do CONSEMA será exercida por um representante da sociedade civil componente do Plenário eleito</a:t>
            </a:r>
            <a:r>
              <a:rPr lang="pt-BR" sz="1600" i="1" dirty="0"/>
              <a:t> na primeira reunião ordinária do biênio.</a:t>
            </a:r>
          </a:p>
        </p:txBody>
      </p:sp>
    </p:spTree>
    <p:extLst>
      <p:ext uri="{BB962C8B-B14F-4D97-AF65-F5344CB8AC3E}">
        <p14:creationId xmlns:p14="http://schemas.microsoft.com/office/powerpoint/2010/main" val="24581805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539647" y="2189800"/>
            <a:ext cx="10593384" cy="2246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r>
              <a:rPr lang="pt-BR" b="1" dirty="0">
                <a:highlight>
                  <a:srgbClr val="C7FF97"/>
                </a:highlight>
              </a:rPr>
              <a:t>LEI FEDERAL Nº 6.938/1981</a:t>
            </a:r>
          </a:p>
          <a:p>
            <a:pPr algn="ctr"/>
            <a:endParaRPr lang="pt-BR" dirty="0"/>
          </a:p>
          <a:p>
            <a:pPr algn="ctr"/>
            <a:endParaRPr lang="pt-BR" dirty="0"/>
          </a:p>
          <a:p>
            <a:pPr algn="ctr"/>
            <a:r>
              <a:rPr lang="pt-BR" dirty="0"/>
              <a:t>Dispõe sobre a </a:t>
            </a:r>
            <a:r>
              <a:rPr lang="pt-BR" b="1" dirty="0"/>
              <a:t>Política Nacional do Meio Ambiente</a:t>
            </a:r>
            <a:r>
              <a:rPr lang="pt-BR" dirty="0"/>
              <a:t>, seus fins e mecanismos de formulação e aplicação, e dá outras providências.</a:t>
            </a:r>
          </a:p>
        </p:txBody>
      </p:sp>
      <p:pic>
        <p:nvPicPr>
          <p:cNvPr id="2" name="Picture 2">
            <a:extLst>
              <a:ext uri="{FF2B5EF4-FFF2-40B4-BE49-F238E27FC236}">
                <a16:creationId xmlns:a16="http://schemas.microsoft.com/office/drawing/2014/main" id="{F32E8205-7DBB-0B9F-8830-D7E15EF5DD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7917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17986"/>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48013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b="1" dirty="0">
                <a:solidFill>
                  <a:schemeClr val="tx1"/>
                </a:solidFill>
              </a:rPr>
              <a:t>Representantes do Poder Público Estadual (16 entidades):</a:t>
            </a:r>
          </a:p>
          <a:p>
            <a:pPr marL="285750" indent="-285750" algn="just">
              <a:buFont typeface="Arial" panose="020B0604020202020204" pitchFamily="34" charset="0"/>
              <a:buChar char="•"/>
            </a:pPr>
            <a:r>
              <a:rPr lang="pt-BR" sz="1800" dirty="0">
                <a:solidFill>
                  <a:schemeClr val="tx1"/>
                </a:solidFill>
              </a:rPr>
              <a:t>Secretaria de Estado do Desenvolvimento Econômico Sustentável (SDE);</a:t>
            </a:r>
          </a:p>
          <a:p>
            <a:pPr marL="285750" indent="-285750" algn="just">
              <a:buFont typeface="Arial" panose="020B0604020202020204" pitchFamily="34" charset="0"/>
              <a:buChar char="•"/>
            </a:pPr>
            <a:r>
              <a:rPr lang="pt-BR" sz="1800" dirty="0">
                <a:solidFill>
                  <a:schemeClr val="tx1"/>
                </a:solidFill>
              </a:rPr>
              <a:t>Secretaria de Estado da Agricultura, da Pesca e do Desenvolvimento Rural (SAR); </a:t>
            </a:r>
          </a:p>
          <a:p>
            <a:pPr marL="285750" indent="-285750" algn="just">
              <a:buFont typeface="Arial" panose="020B0604020202020204" pitchFamily="34" charset="0"/>
              <a:buChar char="•"/>
            </a:pPr>
            <a:r>
              <a:rPr lang="pt-BR" sz="1800" dirty="0">
                <a:solidFill>
                  <a:schemeClr val="tx1"/>
                </a:solidFill>
              </a:rPr>
              <a:t>Secretaria de Estado da Educação (SED); </a:t>
            </a:r>
          </a:p>
          <a:p>
            <a:pPr marL="285750" indent="-285750" algn="just">
              <a:buFont typeface="Arial" panose="020B0604020202020204" pitchFamily="34" charset="0"/>
              <a:buChar char="•"/>
            </a:pPr>
            <a:r>
              <a:rPr lang="pt-BR" sz="1800" dirty="0">
                <a:solidFill>
                  <a:schemeClr val="tx1"/>
                </a:solidFill>
              </a:rPr>
              <a:t>Secretaria de Estado da Fazenda (SEF); </a:t>
            </a:r>
          </a:p>
          <a:p>
            <a:pPr marL="285750" indent="-285750" algn="just">
              <a:buFont typeface="Arial" panose="020B0604020202020204" pitchFamily="34" charset="0"/>
              <a:buChar char="•"/>
            </a:pPr>
            <a:r>
              <a:rPr lang="pt-BR" sz="1800" dirty="0">
                <a:solidFill>
                  <a:schemeClr val="tx1"/>
                </a:solidFill>
              </a:rPr>
              <a:t>Secretaria de Estado da Infraestrutura (SIE); </a:t>
            </a:r>
          </a:p>
          <a:p>
            <a:pPr marL="285750" indent="-285750" algn="just">
              <a:buFont typeface="Arial" panose="020B0604020202020204" pitchFamily="34" charset="0"/>
              <a:buChar char="•"/>
            </a:pPr>
            <a:r>
              <a:rPr lang="pt-BR" sz="1800" dirty="0">
                <a:solidFill>
                  <a:schemeClr val="tx1"/>
                </a:solidFill>
              </a:rPr>
              <a:t>Secretaria de Estado da Saúde (SES); </a:t>
            </a:r>
          </a:p>
          <a:p>
            <a:pPr marL="285750" indent="-285750" algn="just">
              <a:buFont typeface="Arial" panose="020B0604020202020204" pitchFamily="34" charset="0"/>
              <a:buChar char="•"/>
            </a:pPr>
            <a:r>
              <a:rPr lang="pt-BR" sz="1800" dirty="0">
                <a:solidFill>
                  <a:schemeClr val="tx1"/>
                </a:solidFill>
              </a:rPr>
              <a:t>Secretaria de Estado da Casa Civil (SCC); </a:t>
            </a:r>
          </a:p>
          <a:p>
            <a:pPr marL="285750" indent="-285750" algn="just">
              <a:buFont typeface="Arial" panose="020B0604020202020204" pitchFamily="34" charset="0"/>
              <a:buChar char="•"/>
            </a:pPr>
            <a:r>
              <a:rPr lang="pt-BR" sz="1800" dirty="0">
                <a:solidFill>
                  <a:schemeClr val="tx1"/>
                </a:solidFill>
              </a:rPr>
              <a:t>Fundação de Amparo à Pesquisa e Inovação (FAPESC);</a:t>
            </a:r>
          </a:p>
          <a:p>
            <a:pPr marL="285750" indent="-285750" algn="just">
              <a:buFont typeface="Arial" panose="020B0604020202020204" pitchFamily="34" charset="0"/>
              <a:buChar char="•"/>
            </a:pPr>
            <a:r>
              <a:rPr lang="pt-BR" sz="1800" dirty="0">
                <a:solidFill>
                  <a:schemeClr val="tx1"/>
                </a:solidFill>
              </a:rPr>
              <a:t>Instituto do Meio Ambiente (IMA); </a:t>
            </a:r>
          </a:p>
          <a:p>
            <a:pPr marL="285750" indent="-285750" algn="just">
              <a:buFont typeface="Arial" panose="020B0604020202020204" pitchFamily="34" charset="0"/>
              <a:buChar char="•"/>
            </a:pPr>
            <a:r>
              <a:rPr lang="pt-BR" sz="1800" dirty="0">
                <a:solidFill>
                  <a:schemeClr val="tx1"/>
                </a:solidFill>
              </a:rPr>
              <a:t>Comando de Policiamento Militar Ambiental (CPMA); </a:t>
            </a:r>
          </a:p>
          <a:p>
            <a:pPr marL="285750" indent="-285750" algn="just">
              <a:buFont typeface="Arial" panose="020B0604020202020204" pitchFamily="34" charset="0"/>
              <a:buChar char="•"/>
            </a:pPr>
            <a:r>
              <a:rPr lang="pt-BR" sz="1800" dirty="0">
                <a:solidFill>
                  <a:schemeClr val="tx1"/>
                </a:solidFill>
              </a:rPr>
              <a:t>Procuradoria Geral do Estado (PGE); </a:t>
            </a:r>
          </a:p>
          <a:p>
            <a:pPr marL="285750" indent="-285750" algn="just">
              <a:buFont typeface="Arial" panose="020B0604020202020204" pitchFamily="34" charset="0"/>
              <a:buChar char="•"/>
            </a:pPr>
            <a:r>
              <a:rPr lang="pt-BR" sz="1800" dirty="0">
                <a:solidFill>
                  <a:schemeClr val="tx1"/>
                </a:solidFill>
              </a:rPr>
              <a:t>Fundação Universidade do Estado de Santa Catarina (UDESC);</a:t>
            </a:r>
          </a:p>
          <a:p>
            <a:pPr marL="285750" indent="-285750" algn="just">
              <a:buFont typeface="Arial" panose="020B0604020202020204" pitchFamily="34" charset="0"/>
              <a:buChar char="•"/>
            </a:pPr>
            <a:r>
              <a:rPr lang="pt-BR" sz="1800" dirty="0">
                <a:solidFill>
                  <a:schemeClr val="tx1"/>
                </a:solidFill>
              </a:rPr>
              <a:t>Empresa de Pesquisa Agropecuária e Extensão Rural (EPAGRI); </a:t>
            </a:r>
          </a:p>
          <a:p>
            <a:pPr marL="285750" indent="-285750" algn="just">
              <a:buFont typeface="Arial" panose="020B0604020202020204" pitchFamily="34" charset="0"/>
              <a:buChar char="•"/>
            </a:pPr>
            <a:r>
              <a:rPr lang="pt-BR" sz="1800" dirty="0">
                <a:solidFill>
                  <a:schemeClr val="tx1"/>
                </a:solidFill>
              </a:rPr>
              <a:t>Companhia Catarinense de Águas e Saneamento (CASAN); </a:t>
            </a:r>
          </a:p>
          <a:p>
            <a:pPr marL="285750" indent="-285750" algn="just">
              <a:buFont typeface="Arial" panose="020B0604020202020204" pitchFamily="34" charset="0"/>
              <a:buChar char="•"/>
            </a:pPr>
            <a:r>
              <a:rPr lang="pt-BR" sz="1800" dirty="0">
                <a:solidFill>
                  <a:schemeClr val="tx1"/>
                </a:solidFill>
              </a:rPr>
              <a:t>Corpo de Bombeiros Militar de Santa Catarina (CBMSC);</a:t>
            </a:r>
          </a:p>
          <a:p>
            <a:pPr marL="285750" indent="-285750" algn="just">
              <a:buFont typeface="Arial" panose="020B0604020202020204" pitchFamily="34" charset="0"/>
              <a:buChar char="•"/>
            </a:pPr>
            <a:r>
              <a:rPr lang="pt-BR" sz="1800" dirty="0">
                <a:solidFill>
                  <a:schemeClr val="tx1"/>
                </a:solidFill>
              </a:rPr>
              <a:t>Secretaria Executiva do Meio Ambiente (SEMA).</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7418" y="603683"/>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88695"/>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PLENÁRIO - CONSEMA/SC</a:t>
            </a:r>
            <a:endParaRPr lang="pt-BR" sz="1200" dirty="0">
              <a:solidFill>
                <a:schemeClr val="bg1"/>
              </a:solidFill>
            </a:endParaRPr>
          </a:p>
        </p:txBody>
      </p:sp>
    </p:spTree>
    <p:extLst>
      <p:ext uri="{BB962C8B-B14F-4D97-AF65-F5344CB8AC3E}">
        <p14:creationId xmlns:p14="http://schemas.microsoft.com/office/powerpoint/2010/main" val="28231867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9833"/>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b="1" dirty="0">
                <a:solidFill>
                  <a:schemeClr val="tx1"/>
                </a:solidFill>
              </a:rPr>
              <a:t>Representantes do Poder Público Federal (03 entidades):</a:t>
            </a:r>
          </a:p>
          <a:p>
            <a:pPr marL="285750" indent="-285750" algn="just">
              <a:buFont typeface="Arial" panose="020B0604020202020204" pitchFamily="34" charset="0"/>
              <a:buChar char="•"/>
            </a:pPr>
            <a:r>
              <a:rPr lang="pt-BR" sz="1800" dirty="0">
                <a:solidFill>
                  <a:schemeClr val="tx1"/>
                </a:solidFill>
              </a:rPr>
              <a:t>Agência Nacional de Mineração (ANM);</a:t>
            </a:r>
          </a:p>
          <a:p>
            <a:pPr marL="285750" indent="-285750" algn="just">
              <a:buFont typeface="Arial" panose="020B0604020202020204" pitchFamily="34" charset="0"/>
              <a:buChar char="•"/>
            </a:pPr>
            <a:r>
              <a:rPr lang="pt-BR" sz="1800" dirty="0">
                <a:solidFill>
                  <a:schemeClr val="tx1"/>
                </a:solidFill>
              </a:rPr>
              <a:t>Instituto Brasileiro do Meio Ambiente e dos Recursos Naturais Renováveis (IBAMA);</a:t>
            </a:r>
          </a:p>
          <a:p>
            <a:pPr marL="285750" indent="-285750" algn="just">
              <a:buFont typeface="Arial" panose="020B0604020202020204" pitchFamily="34" charset="0"/>
              <a:buChar char="•"/>
            </a:pPr>
            <a:r>
              <a:rPr lang="pt-BR" sz="1800" dirty="0">
                <a:solidFill>
                  <a:schemeClr val="tx1"/>
                </a:solidFill>
              </a:rPr>
              <a:t>Universidade Federal de Santa Catarina (UFSC).</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072" y="559986"/>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88695"/>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PLENÁRIO - CONSEMA/SC</a:t>
            </a:r>
            <a:endParaRPr lang="pt-BR" sz="1200" dirty="0">
              <a:solidFill>
                <a:schemeClr val="bg1"/>
              </a:solidFill>
            </a:endParaRPr>
          </a:p>
        </p:txBody>
      </p:sp>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921" y="3311832"/>
            <a:ext cx="8345389" cy="2868727"/>
          </a:xfrm>
          <a:prstGeom prst="rect">
            <a:avLst/>
          </a:prstGeom>
        </p:spPr>
      </p:pic>
    </p:spTree>
    <p:extLst>
      <p:ext uri="{BB962C8B-B14F-4D97-AF65-F5344CB8AC3E}">
        <p14:creationId xmlns:p14="http://schemas.microsoft.com/office/powerpoint/2010/main" val="224544272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17986"/>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614864"/>
            <a:ext cx="10442035" cy="50475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b="1" dirty="0">
                <a:solidFill>
                  <a:schemeClr val="tx1"/>
                </a:solidFill>
              </a:rPr>
              <a:t>Representantes da Sociedade Civil Organizada (19 entidades):</a:t>
            </a:r>
          </a:p>
          <a:p>
            <a:pPr marL="285750" indent="-285750" algn="just">
              <a:buFont typeface="Arial" panose="020B0604020202020204" pitchFamily="34" charset="0"/>
              <a:buChar char="•"/>
            </a:pPr>
            <a:r>
              <a:rPr lang="pt-BR" sz="1600" dirty="0">
                <a:solidFill>
                  <a:schemeClr val="tx1"/>
                </a:solidFill>
              </a:rPr>
              <a:t>Associação Brasileira de Engenharia Sanitária e Ambiental (ABES); </a:t>
            </a:r>
          </a:p>
          <a:p>
            <a:pPr marL="285750" indent="-285750" algn="just">
              <a:buFont typeface="Arial" panose="020B0604020202020204" pitchFamily="34" charset="0"/>
              <a:buChar char="•"/>
            </a:pPr>
            <a:r>
              <a:rPr lang="pt-BR" sz="1600" dirty="0">
                <a:solidFill>
                  <a:schemeClr val="tx1"/>
                </a:solidFill>
              </a:rPr>
              <a:t>Associação Catarinense de Preservação da Natureza (ACAPRENA); </a:t>
            </a:r>
          </a:p>
          <a:p>
            <a:pPr marL="285750" indent="-285750" algn="just">
              <a:buFont typeface="Arial" panose="020B0604020202020204" pitchFamily="34" charset="0"/>
              <a:buChar char="•"/>
            </a:pPr>
            <a:r>
              <a:rPr lang="pt-BR" sz="1600" dirty="0">
                <a:solidFill>
                  <a:schemeClr val="tx1"/>
                </a:solidFill>
              </a:rPr>
              <a:t>Associação Catarinense de Empresas Florestais (ACR); </a:t>
            </a:r>
          </a:p>
          <a:p>
            <a:pPr marL="285750" indent="-285750" algn="just">
              <a:buFont typeface="Arial" panose="020B0604020202020204" pitchFamily="34" charset="0"/>
              <a:buChar char="•"/>
            </a:pPr>
            <a:r>
              <a:rPr lang="pt-BR" sz="1600" dirty="0">
                <a:solidFill>
                  <a:schemeClr val="tx1"/>
                </a:solidFill>
              </a:rPr>
              <a:t>Associação Nacional dos Órgãos Municipais de Meio Ambiente (ANAMMA);</a:t>
            </a:r>
          </a:p>
          <a:p>
            <a:pPr marL="285750" indent="-285750" algn="just">
              <a:buFont typeface="Arial" panose="020B0604020202020204" pitchFamily="34" charset="0"/>
              <a:buChar char="•"/>
            </a:pPr>
            <a:r>
              <a:rPr lang="pt-BR" sz="1600" dirty="0">
                <a:solidFill>
                  <a:schemeClr val="tx1"/>
                </a:solidFill>
              </a:rPr>
              <a:t>Conselho Regional de Biologia – 3º Região (CRBio-03);</a:t>
            </a:r>
          </a:p>
          <a:p>
            <a:pPr marL="285750" indent="-285750" algn="just">
              <a:buFont typeface="Arial" panose="020B0604020202020204" pitchFamily="34" charset="0"/>
              <a:buChar char="•"/>
            </a:pPr>
            <a:r>
              <a:rPr lang="pt-BR" sz="1600" dirty="0">
                <a:solidFill>
                  <a:schemeClr val="tx1"/>
                </a:solidFill>
              </a:rPr>
              <a:t>Conselho Regional de Engenharia e Agronomia de Santa Catarina (CREA/SC); </a:t>
            </a:r>
          </a:p>
          <a:p>
            <a:pPr marL="285750" indent="-285750" algn="just">
              <a:buFont typeface="Arial" panose="020B0604020202020204" pitchFamily="34" charset="0"/>
              <a:buChar char="•"/>
            </a:pPr>
            <a:r>
              <a:rPr lang="pt-BR" sz="1600" dirty="0">
                <a:solidFill>
                  <a:schemeClr val="tx1"/>
                </a:solidFill>
              </a:rPr>
              <a:t>Conselho Regional de Química da 13º Região (CRQ-XIII);</a:t>
            </a:r>
          </a:p>
          <a:p>
            <a:pPr marL="285750" indent="-285750" algn="just">
              <a:buFont typeface="Arial" panose="020B0604020202020204" pitchFamily="34" charset="0"/>
              <a:buChar char="•"/>
            </a:pPr>
            <a:r>
              <a:rPr lang="pt-BR" sz="1600" dirty="0">
                <a:solidFill>
                  <a:schemeClr val="tx1"/>
                </a:solidFill>
              </a:rPr>
              <a:t>Federação das Associações Empresariais de Santa Catarina (FACISC);</a:t>
            </a:r>
          </a:p>
          <a:p>
            <a:pPr marL="285750" indent="-285750" algn="just">
              <a:buFont typeface="Arial" panose="020B0604020202020204" pitchFamily="34" charset="0"/>
              <a:buChar char="•"/>
            </a:pPr>
            <a:r>
              <a:rPr lang="pt-BR" sz="1600" dirty="0">
                <a:solidFill>
                  <a:schemeClr val="tx1"/>
                </a:solidFill>
              </a:rPr>
              <a:t>Federação da Agricultura e Pecuária do Estado de Santa Catarina (FAESC);</a:t>
            </a:r>
          </a:p>
          <a:p>
            <a:pPr marL="285750" indent="-285750" algn="just">
              <a:buFont typeface="Arial" panose="020B0604020202020204" pitchFamily="34" charset="0"/>
              <a:buChar char="•"/>
            </a:pPr>
            <a:r>
              <a:rPr lang="pt-BR" sz="1600" dirty="0">
                <a:solidFill>
                  <a:schemeClr val="tx1"/>
                </a:solidFill>
              </a:rPr>
              <a:t>Federação Catarinense de Municípios (FECAM);</a:t>
            </a:r>
          </a:p>
          <a:p>
            <a:pPr marL="285750" indent="-285750" algn="just">
              <a:buFont typeface="Arial" panose="020B0604020202020204" pitchFamily="34" charset="0"/>
              <a:buChar char="•"/>
            </a:pPr>
            <a:r>
              <a:rPr lang="pt-BR" sz="1600" dirty="0">
                <a:solidFill>
                  <a:schemeClr val="tx1"/>
                </a:solidFill>
              </a:rPr>
              <a:t>Federação dos Trabalhadores da Agricultura do Estado de Santa Catarina (FETAESC); </a:t>
            </a:r>
          </a:p>
          <a:p>
            <a:pPr marL="285750" indent="-285750" algn="just">
              <a:buFont typeface="Arial" panose="020B0604020202020204" pitchFamily="34" charset="0"/>
              <a:buChar char="•"/>
            </a:pPr>
            <a:r>
              <a:rPr lang="pt-BR" sz="1600" dirty="0">
                <a:solidFill>
                  <a:schemeClr val="tx1"/>
                </a:solidFill>
              </a:rPr>
              <a:t>Federação das Indústrias do Estado de Santa Catarina (FIESC);</a:t>
            </a:r>
          </a:p>
          <a:p>
            <a:pPr marL="285750" indent="-285750" algn="just">
              <a:buFont typeface="Arial" panose="020B0604020202020204" pitchFamily="34" charset="0"/>
              <a:buChar char="•"/>
            </a:pPr>
            <a:r>
              <a:rPr lang="pt-BR" sz="1600" dirty="0">
                <a:solidFill>
                  <a:schemeClr val="tx1"/>
                </a:solidFill>
              </a:rPr>
              <a:t>Instituto Ambientes em Rede (IAR);</a:t>
            </a:r>
          </a:p>
          <a:p>
            <a:pPr marL="285750" indent="-285750" algn="just">
              <a:buFont typeface="Arial" panose="020B0604020202020204" pitchFamily="34" charset="0"/>
              <a:buChar char="•"/>
            </a:pPr>
            <a:r>
              <a:rPr lang="pt-BR" sz="1600" dirty="0">
                <a:solidFill>
                  <a:schemeClr val="tx1"/>
                </a:solidFill>
              </a:rPr>
              <a:t>Ordem dos Advogados do Brasil – Santa Catarina (OAB/SC);</a:t>
            </a:r>
          </a:p>
          <a:p>
            <a:pPr marL="285750" indent="-285750" algn="just">
              <a:buFont typeface="Arial" panose="020B0604020202020204" pitchFamily="34" charset="0"/>
              <a:buChar char="•"/>
            </a:pPr>
            <a:r>
              <a:rPr lang="pt-BR" sz="1600" dirty="0">
                <a:solidFill>
                  <a:schemeClr val="tx1"/>
                </a:solidFill>
              </a:rPr>
              <a:t>Sindicato e Organização das Cooperativas do Estado de Santa Catarina (OCESC);</a:t>
            </a:r>
          </a:p>
          <a:p>
            <a:pPr marL="285750" indent="-285750" algn="just">
              <a:buFont typeface="Arial" panose="020B0604020202020204" pitchFamily="34" charset="0"/>
              <a:buChar char="•"/>
            </a:pPr>
            <a:r>
              <a:rPr lang="pt-BR" sz="1600" dirty="0">
                <a:solidFill>
                  <a:schemeClr val="tx1"/>
                </a:solidFill>
              </a:rPr>
              <a:t>Assoc. Proprietários de Reservas Particulares do Patrimônio Natural (RPPN Catarinense);</a:t>
            </a:r>
          </a:p>
          <a:p>
            <a:pPr marL="285750" indent="-285750" algn="just">
              <a:buFont typeface="Arial" panose="020B0604020202020204" pitchFamily="34" charset="0"/>
              <a:buChar char="•"/>
            </a:pPr>
            <a:r>
              <a:rPr lang="pt-BR" sz="1600" dirty="0">
                <a:solidFill>
                  <a:schemeClr val="tx1"/>
                </a:solidFill>
              </a:rPr>
              <a:t>Serviço de Apoio às Micro e Pequenas Empresas – Santa Catarina (SEBRAE/SC); </a:t>
            </a:r>
          </a:p>
          <a:p>
            <a:pPr marL="285750" indent="-285750" algn="just">
              <a:buFont typeface="Arial" panose="020B0604020202020204" pitchFamily="34" charset="0"/>
              <a:buChar char="•"/>
            </a:pPr>
            <a:r>
              <a:rPr lang="pt-BR" sz="1600" dirty="0">
                <a:solidFill>
                  <a:schemeClr val="tx1"/>
                </a:solidFill>
              </a:rPr>
              <a:t>Universidade do Extremo Sul Catarinense (UNESC);</a:t>
            </a:r>
          </a:p>
          <a:p>
            <a:pPr marL="285750" indent="-285750" algn="just">
              <a:buFont typeface="Arial" panose="020B0604020202020204" pitchFamily="34" charset="0"/>
              <a:buChar char="•"/>
            </a:pPr>
            <a:r>
              <a:rPr lang="pt-BR" sz="1600" dirty="0">
                <a:solidFill>
                  <a:schemeClr val="tx1"/>
                </a:solidFill>
              </a:rPr>
              <a:t>Sindicado das Indústrias de Celulose e Papel da Santa Catarina (SINPESC).</a:t>
            </a:r>
            <a:endParaRPr lang="pt-BR" sz="1600" dirty="0"/>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6405" y="634227"/>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88695"/>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PLENÁRIO - CONSEMA/SC</a:t>
            </a:r>
            <a:endParaRPr lang="pt-BR" sz="1200" dirty="0">
              <a:solidFill>
                <a:schemeClr val="bg1"/>
              </a:solidFill>
            </a:endParaRPr>
          </a:p>
        </p:txBody>
      </p:sp>
    </p:spTree>
    <p:extLst>
      <p:ext uri="{BB962C8B-B14F-4D97-AF65-F5344CB8AC3E}">
        <p14:creationId xmlns:p14="http://schemas.microsoft.com/office/powerpoint/2010/main" val="2341480712"/>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60517"/>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21337"/>
            <a:ext cx="10442035" cy="44935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200" dirty="0"/>
              <a:t>CTAFLO – Câmara Técnica de Atividades Agroflorestais;</a:t>
            </a:r>
          </a:p>
          <a:p>
            <a:pPr algn="just"/>
            <a:endParaRPr lang="pt-BR" sz="2200" dirty="0"/>
          </a:p>
          <a:p>
            <a:pPr algn="just"/>
            <a:r>
              <a:rPr lang="pt-BR" sz="2200" dirty="0"/>
              <a:t>CTAJ – Câmara Técnica de Assuntos Jurídicos;</a:t>
            </a:r>
          </a:p>
          <a:p>
            <a:pPr algn="just"/>
            <a:endParaRPr lang="pt-BR" sz="2200" dirty="0"/>
          </a:p>
          <a:p>
            <a:pPr algn="just"/>
            <a:r>
              <a:rPr lang="pt-BR" sz="2200" dirty="0"/>
              <a:t>CTEA – Câmara Técnica de Educação Ambiental;</a:t>
            </a:r>
          </a:p>
          <a:p>
            <a:pPr algn="just"/>
            <a:endParaRPr lang="pt-BR" sz="2200" dirty="0"/>
          </a:p>
          <a:p>
            <a:pPr algn="just"/>
            <a:r>
              <a:rPr lang="pt-BR" sz="2200" dirty="0"/>
              <a:t>CTGERCO – Câmara Técnica de Gerenciamento Costeiro;</a:t>
            </a:r>
          </a:p>
          <a:p>
            <a:pPr algn="just"/>
            <a:endParaRPr lang="pt-BR" sz="2200" dirty="0"/>
          </a:p>
          <a:p>
            <a:pPr algn="just"/>
            <a:r>
              <a:rPr lang="pt-BR" sz="2200" b="1" u="sng" dirty="0"/>
              <a:t>CTL – Câmara Técnica de Licenciamento;</a:t>
            </a:r>
          </a:p>
          <a:p>
            <a:pPr algn="just"/>
            <a:endParaRPr lang="pt-BR" sz="2200" dirty="0"/>
          </a:p>
          <a:p>
            <a:pPr algn="just"/>
            <a:r>
              <a:rPr lang="pt-BR" sz="2200" dirty="0"/>
              <a:t>CTR – Câmara Técnica de Resíduos;</a:t>
            </a:r>
          </a:p>
          <a:p>
            <a:pPr algn="just"/>
            <a:endParaRPr lang="pt-BR" sz="2200" dirty="0"/>
          </a:p>
          <a:p>
            <a:pPr algn="just"/>
            <a:r>
              <a:rPr lang="pt-BR" sz="2200" dirty="0"/>
              <a:t>CTS – Câmara Técnica de Saneamento;</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195" y="680195"/>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88695"/>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CÂMARAS TÉCNICAS - CONSEMA/SC</a:t>
            </a:r>
            <a:endParaRPr lang="pt-BR" sz="1200" dirty="0">
              <a:solidFill>
                <a:schemeClr val="bg1"/>
              </a:solidFill>
            </a:endParaRPr>
          </a:p>
        </p:txBody>
      </p:sp>
    </p:spTree>
    <p:extLst>
      <p:ext uri="{BB962C8B-B14F-4D97-AF65-F5344CB8AC3E}">
        <p14:creationId xmlns:p14="http://schemas.microsoft.com/office/powerpoint/2010/main" val="2798625786"/>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6" name="Retângulo 1"/>
          <p:cNvSpPr txBox="1"/>
          <p:nvPr/>
        </p:nvSpPr>
        <p:spPr>
          <a:xfrm>
            <a:off x="1014921" y="788695"/>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CTL/CONSEMA</a:t>
            </a:r>
            <a:endParaRPr lang="pt-BR" sz="1200" dirty="0">
              <a:solidFill>
                <a:schemeClr val="bg1"/>
              </a:solidFill>
            </a:endParaRPr>
          </a:p>
        </p:txBody>
      </p:sp>
      <p:sp>
        <p:nvSpPr>
          <p:cNvPr id="7" name="Retângulo 5"/>
          <p:cNvSpPr txBox="1"/>
          <p:nvPr/>
        </p:nvSpPr>
        <p:spPr>
          <a:xfrm>
            <a:off x="501445" y="1821337"/>
            <a:ext cx="10443728" cy="218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marL="342900" indent="-342900" algn="just">
              <a:buFontTx/>
              <a:buChar char="-"/>
            </a:pPr>
            <a:r>
              <a:rPr lang="pt-BR" sz="2000" dirty="0"/>
              <a:t>A Câmara Técnica de Licenciamento (CTL/CONSEMA) tem como </a:t>
            </a:r>
            <a:r>
              <a:rPr lang="pt-BR" sz="2000" b="1" dirty="0"/>
              <a:t>objetivo a avaliação técnica periódica de demandas relacionadas ao licenciamento ambiental</a:t>
            </a:r>
            <a:r>
              <a:rPr lang="pt-BR" sz="2000" dirty="0"/>
              <a:t>;</a:t>
            </a:r>
          </a:p>
          <a:p>
            <a:pPr algn="just"/>
            <a:endParaRPr lang="pt-BR" sz="800" dirty="0"/>
          </a:p>
          <a:p>
            <a:pPr marL="342900" indent="-342900" algn="just">
              <a:buFontTx/>
              <a:buChar char="-"/>
            </a:pPr>
            <a:r>
              <a:rPr lang="pt-BR" sz="2000" dirty="0"/>
              <a:t>O resultado das </a:t>
            </a:r>
            <a:r>
              <a:rPr lang="pt-BR" sz="2000" b="1" dirty="0"/>
              <a:t>discussões e análises são submetidas à apreciação do Plenário do CONSEMA</a:t>
            </a:r>
            <a:r>
              <a:rPr lang="pt-BR" sz="2000" dirty="0"/>
              <a:t>, com ampla participação dos órgãos e setores da sociedade civil;</a:t>
            </a:r>
          </a:p>
          <a:p>
            <a:pPr algn="just"/>
            <a:endParaRPr lang="pt-BR" sz="800" dirty="0"/>
          </a:p>
          <a:p>
            <a:pPr marL="342900" indent="-342900" algn="just">
              <a:buFontTx/>
              <a:buChar char="-"/>
            </a:pPr>
            <a:r>
              <a:rPr lang="pt-BR" sz="2000" dirty="0"/>
              <a:t>São realizadas </a:t>
            </a:r>
            <a:r>
              <a:rPr lang="pt-BR" sz="2000" b="1" dirty="0"/>
              <a:t>reuniões ordinárias mensais</a:t>
            </a:r>
            <a:r>
              <a:rPr lang="pt-BR" sz="2000" dirty="0"/>
              <a:t>, além de reuniões extraordinárias e conjuntas com outras câmaras do CONSEMA/SC, quando necessário.</a:t>
            </a:r>
          </a:p>
        </p:txBody>
      </p:sp>
      <p:pic>
        <p:nvPicPr>
          <p:cNvPr id="9"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9923" y="788695"/>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990" y="4194539"/>
            <a:ext cx="6603917" cy="2395290"/>
          </a:xfrm>
          <a:prstGeom prst="rect">
            <a:avLst/>
          </a:prstGeom>
        </p:spPr>
      </p:pic>
    </p:spTree>
    <p:extLst>
      <p:ext uri="{BB962C8B-B14F-4D97-AF65-F5344CB8AC3E}">
        <p14:creationId xmlns:p14="http://schemas.microsoft.com/office/powerpoint/2010/main" val="2717764033"/>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683019"/>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6" name="Retângulo 1"/>
          <p:cNvSpPr txBox="1"/>
          <p:nvPr/>
        </p:nvSpPr>
        <p:spPr>
          <a:xfrm>
            <a:off x="1014921" y="788695"/>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COMPOSIÇÃO - CTL/CONSEMA</a:t>
            </a:r>
            <a:endParaRPr lang="pt-BR" sz="1200" dirty="0">
              <a:solidFill>
                <a:schemeClr val="bg1"/>
              </a:solidFill>
            </a:endParaRPr>
          </a:p>
        </p:txBody>
      </p:sp>
      <p:pic>
        <p:nvPicPr>
          <p:cNvPr id="9"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4065" y="791489"/>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ela 10"/>
          <p:cNvGraphicFramePr>
            <a:graphicFrameLocks noGrp="1"/>
          </p:cNvGraphicFramePr>
          <p:nvPr/>
        </p:nvGraphicFramePr>
        <p:xfrm>
          <a:off x="610253" y="1949991"/>
          <a:ext cx="5075173" cy="3364230"/>
        </p:xfrm>
        <a:graphic>
          <a:graphicData uri="http://schemas.openxmlformats.org/drawingml/2006/table">
            <a:tbl>
              <a:tblPr firstRow="1" firstCol="1" bandRow="1"/>
              <a:tblGrid>
                <a:gridCol w="1506419">
                  <a:extLst>
                    <a:ext uri="{9D8B030D-6E8A-4147-A177-3AD203B41FA5}">
                      <a16:colId xmlns:a16="http://schemas.microsoft.com/office/drawing/2014/main" val="1952622557"/>
                    </a:ext>
                  </a:extLst>
                </a:gridCol>
                <a:gridCol w="3568754">
                  <a:extLst>
                    <a:ext uri="{9D8B030D-6E8A-4147-A177-3AD203B41FA5}">
                      <a16:colId xmlns:a16="http://schemas.microsoft.com/office/drawing/2014/main" val="1680205032"/>
                    </a:ext>
                  </a:extLst>
                </a:gridCol>
              </a:tblGrid>
              <a:tr h="130379">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INSTITUIÇÃO</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REPRESENTANTES</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71691952"/>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ANAMMA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err="1">
                          <a:effectLst/>
                          <a:latin typeface="Myriad Pro Cond"/>
                          <a:ea typeface="Calibri" panose="020F0502020204030204" pitchFamily="34" charset="0"/>
                          <a:cs typeface="Times New Roman" panose="02020603050405020304" pitchFamily="18" charset="0"/>
                        </a:rPr>
                        <a:t>Schirlene</a:t>
                      </a:r>
                      <a:r>
                        <a:rPr lang="pt-BR" sz="1400" b="1" dirty="0">
                          <a:effectLst/>
                          <a:latin typeface="Myriad Pro Cond"/>
                          <a:ea typeface="Calibri" panose="020F0502020204030204" pitchFamily="34" charset="0"/>
                          <a:cs typeface="Times New Roman" panose="02020603050405020304" pitchFamily="18" charset="0"/>
                        </a:rPr>
                        <a:t> </a:t>
                      </a:r>
                      <a:r>
                        <a:rPr lang="pt-BR" sz="1400" b="1" dirty="0" err="1">
                          <a:effectLst/>
                          <a:latin typeface="Myriad Pro Cond"/>
                          <a:ea typeface="Calibri" panose="020F0502020204030204" pitchFamily="34" charset="0"/>
                          <a:cs typeface="Times New Roman" panose="02020603050405020304" pitchFamily="18" charset="0"/>
                        </a:rPr>
                        <a:t>Chegatti</a:t>
                      </a:r>
                      <a:r>
                        <a:rPr lang="pt-BR" sz="1400" b="1" dirty="0">
                          <a:effectLst/>
                          <a:latin typeface="Myriad Pro Cond"/>
                          <a:ea typeface="Calibri" panose="020F0502020204030204" pitchFamily="34" charset="0"/>
                          <a:cs typeface="Times New Roman" panose="02020603050405020304" pitchFamily="18" charset="0"/>
                        </a:rPr>
                        <a:t> (Relatora)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957688"/>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Janaína Mendes</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730214"/>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ABES</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Antônio Victorino Ávila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093143"/>
                  </a:ext>
                </a:extLst>
              </a:tr>
              <a:tr h="130379">
                <a:tc vMerge="1">
                  <a:txBody>
                    <a:bodyPr/>
                    <a:lstStyle/>
                    <a:p>
                      <a:endParaRPr lang="pt-BR"/>
                    </a:p>
                  </a:txBody>
                  <a:tcPr/>
                </a:tc>
                <a:tc>
                  <a:txBody>
                    <a:bodyPr/>
                    <a:lstStyle/>
                    <a:p>
                      <a:pPr marL="0" algn="ctr" rtl="0" eaLnBrk="1" latinLnBrk="0" hangingPunct="1">
                        <a:lnSpc>
                          <a:spcPct val="115000"/>
                        </a:lnSpc>
                        <a:spcAft>
                          <a:spcPts val="0"/>
                        </a:spcAft>
                      </a:pPr>
                      <a:r>
                        <a:rPr kumimoji="0" lang="pt-BR" sz="1400" b="1" kern="1200" dirty="0">
                          <a:solidFill>
                            <a:schemeClr val="tx1"/>
                          </a:solidFill>
                          <a:effectLst/>
                          <a:latin typeface="Myriad Pro Cond"/>
                          <a:ea typeface="Calibri" panose="020F0502020204030204" pitchFamily="34" charset="0"/>
                          <a:cs typeface="Times New Roman" panose="02020603050405020304" pitchFamily="18" charset="0"/>
                        </a:rPr>
                        <a:t>Paulo Roberto May</a:t>
                      </a: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352487"/>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CASAN</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Andréia Senna Soares </a:t>
                      </a:r>
                      <a:r>
                        <a:rPr lang="pt-BR" sz="1400" b="1" dirty="0" err="1">
                          <a:effectLst/>
                          <a:latin typeface="Myriad Pro Cond"/>
                          <a:ea typeface="Calibri" panose="020F0502020204030204" pitchFamily="34" charset="0"/>
                          <a:cs typeface="Times New Roman" panose="02020603050405020304" pitchFamily="18" charset="0"/>
                        </a:rPr>
                        <a:t>Trennepohl</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121042"/>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Patrice Juliana </a:t>
                      </a:r>
                      <a:r>
                        <a:rPr lang="pt-BR" sz="1400" b="1" dirty="0" err="1">
                          <a:effectLst/>
                          <a:latin typeface="Myriad Pro Cond"/>
                          <a:ea typeface="Calibri" panose="020F0502020204030204" pitchFamily="34" charset="0"/>
                          <a:cs typeface="Times New Roman" panose="02020603050405020304" pitchFamily="18" charset="0"/>
                        </a:rPr>
                        <a:t>Barzan</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519899"/>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CIMVI</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Sandra Regina Batista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945725"/>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Rafael </a:t>
                      </a:r>
                      <a:r>
                        <a:rPr lang="pt-BR" sz="1400" b="1" dirty="0" err="1">
                          <a:effectLst/>
                          <a:latin typeface="Myriad Pro Cond"/>
                          <a:ea typeface="Calibri" panose="020F0502020204030204" pitchFamily="34" charset="0"/>
                          <a:cs typeface="Times New Roman" panose="02020603050405020304" pitchFamily="18" charset="0"/>
                        </a:rPr>
                        <a:t>Paludo</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56933"/>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CREA/SC</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Fernanda Maria Felix </a:t>
                      </a:r>
                      <a:r>
                        <a:rPr lang="pt-BR" sz="1400" b="1" dirty="0" err="1">
                          <a:effectLst/>
                          <a:latin typeface="Myriad Pro Cond"/>
                          <a:ea typeface="Calibri" panose="020F0502020204030204" pitchFamily="34" charset="0"/>
                          <a:cs typeface="Times New Roman" panose="02020603050405020304" pitchFamily="18" charset="0"/>
                        </a:rPr>
                        <a:t>Vanhoni</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989164"/>
                  </a:ext>
                </a:extLst>
              </a:tr>
              <a:tr h="130379">
                <a:tc vMerge="1">
                  <a:txBody>
                    <a:bodyPr/>
                    <a:lstStyle/>
                    <a:p>
                      <a:endParaRPr lang="pt-BR"/>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t-BR" sz="1400" b="1" dirty="0">
                          <a:effectLst/>
                          <a:latin typeface="Myriad Pro Cond"/>
                          <a:ea typeface="Calibri" panose="020F0502020204030204" pitchFamily="34" charset="0"/>
                          <a:cs typeface="Times New Roman" panose="02020603050405020304" pitchFamily="18" charset="0"/>
                        </a:rPr>
                        <a:t>Tiago Borga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53981"/>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CRQ/SC</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Jonas Comin Nunes (Presidente)</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781983"/>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Odilon Gaspar Amado Júnior</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388812"/>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EPAGRI</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Guilherme Xavier de Miranda Jr.</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712806"/>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Darci </a:t>
                      </a:r>
                      <a:r>
                        <a:rPr lang="pt-BR" sz="1400" b="1" dirty="0" err="1">
                          <a:effectLst/>
                          <a:latin typeface="Myriad Pro Cond"/>
                          <a:ea typeface="Calibri" panose="020F0502020204030204" pitchFamily="34" charset="0"/>
                          <a:cs typeface="Times New Roman" panose="02020603050405020304" pitchFamily="18" charset="0"/>
                        </a:rPr>
                        <a:t>Pitton</a:t>
                      </a:r>
                      <a:r>
                        <a:rPr lang="pt-BR" sz="1400" b="1" dirty="0">
                          <a:effectLst/>
                          <a:latin typeface="Myriad Pro Cond"/>
                          <a:ea typeface="Calibri" panose="020F0502020204030204" pitchFamily="34" charset="0"/>
                          <a:cs typeface="Times New Roman" panose="02020603050405020304" pitchFamily="18" charset="0"/>
                        </a:rPr>
                        <a:t> Filho</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575850"/>
                  </a:ext>
                </a:extLst>
              </a:tr>
            </a:tbl>
          </a:graphicData>
        </a:graphic>
      </p:graphicFrame>
      <p:graphicFrame>
        <p:nvGraphicFramePr>
          <p:cNvPr id="12" name="Tabela 11"/>
          <p:cNvGraphicFramePr>
            <a:graphicFrameLocks noGrp="1"/>
          </p:cNvGraphicFramePr>
          <p:nvPr/>
        </p:nvGraphicFramePr>
        <p:xfrm>
          <a:off x="5685426" y="2195355"/>
          <a:ext cx="5075173" cy="3139948"/>
        </p:xfrm>
        <a:graphic>
          <a:graphicData uri="http://schemas.openxmlformats.org/drawingml/2006/table">
            <a:tbl>
              <a:tblPr firstRow="1" firstCol="1" bandRow="1"/>
              <a:tblGrid>
                <a:gridCol w="1506419">
                  <a:extLst>
                    <a:ext uri="{9D8B030D-6E8A-4147-A177-3AD203B41FA5}">
                      <a16:colId xmlns:a16="http://schemas.microsoft.com/office/drawing/2014/main" val="4273668167"/>
                    </a:ext>
                  </a:extLst>
                </a:gridCol>
                <a:gridCol w="3568754">
                  <a:extLst>
                    <a:ext uri="{9D8B030D-6E8A-4147-A177-3AD203B41FA5}">
                      <a16:colId xmlns:a16="http://schemas.microsoft.com/office/drawing/2014/main" val="3420614115"/>
                    </a:ext>
                  </a:extLst>
                </a:gridCol>
              </a:tblGrid>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FACISC</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effectLst/>
                          <a:latin typeface="Myriad Pro Cond"/>
                          <a:ea typeface="Calibri" panose="020F0502020204030204" pitchFamily="34" charset="0"/>
                          <a:cs typeface="Times New Roman" panose="02020603050405020304" pitchFamily="18" charset="0"/>
                        </a:rPr>
                        <a:t>Leticia P. L. </a:t>
                      </a:r>
                      <a:r>
                        <a:rPr lang="en-US" sz="1400" b="1" dirty="0" err="1">
                          <a:effectLst/>
                          <a:latin typeface="Myriad Pro Cond"/>
                          <a:ea typeface="Calibri" panose="020F0502020204030204" pitchFamily="34" charset="0"/>
                          <a:cs typeface="Times New Roman" panose="02020603050405020304" pitchFamily="18" charset="0"/>
                        </a:rPr>
                        <a:t>Woyakewicz</a:t>
                      </a:r>
                      <a:r>
                        <a:rPr lang="en-US" sz="1400" b="1" dirty="0">
                          <a:effectLst/>
                          <a:latin typeface="Myriad Pro Cond"/>
                          <a:ea typeface="Calibri" panose="020F0502020204030204" pitchFamily="34" charset="0"/>
                          <a:cs typeface="Times New Roman" panose="02020603050405020304" pitchFamily="18" charset="0"/>
                        </a:rPr>
                        <a:t> (</a:t>
                      </a:r>
                      <a:r>
                        <a:rPr lang="en-US" sz="1400" b="1" dirty="0" err="1">
                          <a:effectLst/>
                          <a:latin typeface="Myriad Pro Cond"/>
                          <a:ea typeface="Calibri" panose="020F0502020204030204" pitchFamily="34" charset="0"/>
                          <a:cs typeface="Times New Roman" panose="02020603050405020304" pitchFamily="18" charset="0"/>
                        </a:rPr>
                        <a:t>Secretária</a:t>
                      </a:r>
                      <a:r>
                        <a:rPr lang="en-US" sz="1400" b="1" dirty="0">
                          <a:effectLst/>
                          <a:latin typeface="Myriad Pro Cond"/>
                          <a:ea typeface="Calibri" panose="020F0502020204030204" pitchFamily="34" charset="0"/>
                          <a:cs typeface="Times New Roman" panose="02020603050405020304" pitchFamily="18" charset="0"/>
                        </a:rPr>
                        <a:t>)</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267813"/>
                  </a:ext>
                </a:extLst>
              </a:tr>
              <a:tr h="130379">
                <a:tc vMerge="1">
                  <a:txBody>
                    <a:bodyPr/>
                    <a:lstStyle/>
                    <a:p>
                      <a:endParaRPr lang="pt-BR"/>
                    </a:p>
                  </a:txBody>
                  <a:tcPr/>
                </a:tc>
                <a:tc>
                  <a:txBody>
                    <a:bodyPr/>
                    <a:lstStyle/>
                    <a:p>
                      <a:pPr algn="ctr">
                        <a:lnSpc>
                          <a:spcPct val="115000"/>
                        </a:lnSpc>
                        <a:spcAft>
                          <a:spcPts val="0"/>
                        </a:spcAft>
                      </a:pPr>
                      <a:r>
                        <a:rPr lang="en-US" sz="1400" b="1" dirty="0" err="1">
                          <a:effectLst/>
                          <a:latin typeface="Myriad Pro Cond"/>
                          <a:ea typeface="Calibri" panose="020F0502020204030204" pitchFamily="34" charset="0"/>
                          <a:cs typeface="Times New Roman" panose="02020603050405020304" pitchFamily="18" charset="0"/>
                        </a:rPr>
                        <a:t>Guilherme</a:t>
                      </a:r>
                      <a:r>
                        <a:rPr lang="en-US" sz="1400" b="1" dirty="0">
                          <a:effectLst/>
                          <a:latin typeface="Myriad Pro Cond"/>
                          <a:ea typeface="Calibri" panose="020F0502020204030204" pitchFamily="34" charset="0"/>
                          <a:cs typeface="Times New Roman" panose="02020603050405020304" pitchFamily="18" charset="0"/>
                        </a:rPr>
                        <a:t> </a:t>
                      </a:r>
                      <a:r>
                        <a:rPr lang="en-US" sz="1400" b="1" dirty="0" err="1">
                          <a:effectLst/>
                          <a:latin typeface="Myriad Pro Cond"/>
                          <a:ea typeface="Calibri" panose="020F0502020204030204" pitchFamily="34" charset="0"/>
                          <a:cs typeface="Times New Roman" panose="02020603050405020304" pitchFamily="18" charset="0"/>
                        </a:rPr>
                        <a:t>Dallacosta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444475"/>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FECAM</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Mayara Pereira Silva (Secretária)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154813"/>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Ivan Nicoletti </a:t>
                      </a:r>
                      <a:r>
                        <a:rPr lang="pt-BR" sz="1400" b="1" dirty="0" err="1">
                          <a:effectLst/>
                          <a:latin typeface="Myriad Pro Cond"/>
                          <a:ea typeface="Calibri" panose="020F0502020204030204" pitchFamily="34" charset="0"/>
                          <a:cs typeface="Times New Roman" panose="02020603050405020304" pitchFamily="18" charset="0"/>
                        </a:rPr>
                        <a:t>Ferari</a:t>
                      </a:r>
                      <a:r>
                        <a:rPr lang="pt-BR" sz="1400" b="1" dirty="0">
                          <a:effectLst/>
                          <a:latin typeface="Myriad Pro Cond"/>
                          <a:ea typeface="Calibri" panose="020F0502020204030204" pitchFamily="34" charset="0"/>
                          <a:cs typeface="Times New Roman" panose="02020603050405020304" pitchFamily="18" charset="0"/>
                        </a:rPr>
                        <a:t> (Secretário)</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925946"/>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FIESC</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José Lourival Magri</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699145"/>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Luís Henrique Cândido da Silva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007898"/>
                  </a:ext>
                </a:extLst>
              </a:tr>
              <a:tr h="130379">
                <a:tc rowSpan="2">
                  <a:txBody>
                    <a:bodyPr/>
                    <a:lstStyle/>
                    <a:p>
                      <a:pPr algn="ctr">
                        <a:lnSpc>
                          <a:spcPct val="115000"/>
                        </a:lnSpc>
                        <a:spcAft>
                          <a:spcPts val="0"/>
                        </a:spcAft>
                      </a:pPr>
                      <a:r>
                        <a:rPr lang="pt-BR" sz="1400" b="1" dirty="0">
                          <a:solidFill>
                            <a:srgbClr val="000000"/>
                          </a:solidFill>
                          <a:effectLst/>
                          <a:latin typeface="Myriad Pro Cond"/>
                          <a:ea typeface="Times New Roman" panose="02020603050405020304" pitchFamily="18" charset="0"/>
                          <a:cs typeface="Times New Roman" panose="02020603050405020304" pitchFamily="18" charset="0"/>
                        </a:rPr>
                        <a:t>FLORAM</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solidFill>
                            <a:srgbClr val="000000"/>
                          </a:solidFill>
                          <a:effectLst/>
                          <a:latin typeface="Myriad Pro Cond"/>
                          <a:ea typeface="Times New Roman" panose="02020603050405020304" pitchFamily="18" charset="0"/>
                          <a:cs typeface="Times New Roman" panose="02020603050405020304" pitchFamily="18" charset="0"/>
                        </a:rPr>
                        <a:t>Murilo Custódio </a:t>
                      </a:r>
                      <a:r>
                        <a:rPr lang="pt-BR" sz="1400" b="1" dirty="0" err="1">
                          <a:solidFill>
                            <a:srgbClr val="000000"/>
                          </a:solidFill>
                          <a:effectLst/>
                          <a:latin typeface="Myriad Pro Cond"/>
                          <a:ea typeface="Times New Roman" panose="02020603050405020304" pitchFamily="18" charset="0"/>
                          <a:cs typeface="Times New Roman" panose="02020603050405020304" pitchFamily="18" charset="0"/>
                        </a:rPr>
                        <a:t>Oselame</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026724"/>
                  </a:ext>
                </a:extLst>
              </a:tr>
              <a:tr h="130379">
                <a:tc vMerge="1">
                  <a:txBody>
                    <a:bodyPr/>
                    <a:lstStyle/>
                    <a:p>
                      <a:endParaRPr lang="pt-BR"/>
                    </a:p>
                  </a:txBody>
                  <a:tcPr/>
                </a:tc>
                <a:tc>
                  <a:txBody>
                    <a:bodyPr/>
                    <a:lstStyle/>
                    <a:p>
                      <a:pPr algn="ctr">
                        <a:lnSpc>
                          <a:spcPct val="115000"/>
                        </a:lnSpc>
                        <a:spcAft>
                          <a:spcPts val="0"/>
                        </a:spcAft>
                      </a:pPr>
                      <a:r>
                        <a:rPr kumimoji="0" lang="pt-BR" sz="1400" b="1" kern="1200" dirty="0">
                          <a:solidFill>
                            <a:srgbClr val="000000"/>
                          </a:solidFill>
                          <a:effectLst/>
                          <a:latin typeface="Myriad Pro Cond"/>
                          <a:ea typeface="Times New Roman" panose="02020603050405020304" pitchFamily="18" charset="0"/>
                          <a:cs typeface="Times New Roman" panose="02020603050405020304" pitchFamily="18" charset="0"/>
                        </a:rPr>
                        <a:t>Guilherme Graciosa Pereira</a:t>
                      </a: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268250"/>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IMA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err="1">
                          <a:effectLst/>
                          <a:latin typeface="Myriad Pro Cond"/>
                          <a:ea typeface="Calibri" panose="020F0502020204030204" pitchFamily="34" charset="0"/>
                          <a:cs typeface="Times New Roman" panose="02020603050405020304" pitchFamily="18" charset="0"/>
                        </a:rPr>
                        <a:t>Glaucio</a:t>
                      </a:r>
                      <a:r>
                        <a:rPr lang="pt-BR" sz="1400" b="1" baseline="0" dirty="0">
                          <a:effectLst/>
                          <a:latin typeface="Myriad Pro Cond"/>
                          <a:ea typeface="Calibri" panose="020F0502020204030204" pitchFamily="34" charset="0"/>
                          <a:cs typeface="Times New Roman" panose="02020603050405020304" pitchFamily="18" charset="0"/>
                        </a:rPr>
                        <a:t> </a:t>
                      </a:r>
                      <a:r>
                        <a:rPr lang="pt-BR" sz="1400" b="1" baseline="0" dirty="0" err="1">
                          <a:effectLst/>
                          <a:latin typeface="Myriad Pro Cond"/>
                          <a:ea typeface="Calibri" panose="020F0502020204030204" pitchFamily="34" charset="0"/>
                          <a:cs typeface="Times New Roman" panose="02020603050405020304" pitchFamily="18" charset="0"/>
                        </a:rPr>
                        <a:t>Capellari</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442605"/>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Cláudio Soares da Silva</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711411"/>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OAB</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Rafael Ramos Rodolfo</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197580"/>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Manuela </a:t>
                      </a:r>
                      <a:r>
                        <a:rPr lang="pt-BR" sz="1400" b="1" dirty="0" err="1">
                          <a:effectLst/>
                          <a:latin typeface="Myriad Pro Cond"/>
                          <a:ea typeface="Calibri" panose="020F0502020204030204" pitchFamily="34" charset="0"/>
                          <a:cs typeface="Times New Roman" panose="02020603050405020304" pitchFamily="18" charset="0"/>
                        </a:rPr>
                        <a:t>Kuhnen</a:t>
                      </a:r>
                      <a:r>
                        <a:rPr lang="pt-BR" sz="1400" b="1" dirty="0">
                          <a:effectLst/>
                          <a:latin typeface="Myriad Pro Cond"/>
                          <a:ea typeface="Calibri" panose="020F0502020204030204" pitchFamily="34" charset="0"/>
                          <a:cs typeface="Times New Roman" panose="02020603050405020304" pitchFamily="18" charset="0"/>
                        </a:rPr>
                        <a:t> Hermenegildo</a:t>
                      </a:r>
                      <a:r>
                        <a:rPr lang="pt-BR" sz="1400" b="1" baseline="0" dirty="0">
                          <a:effectLst/>
                          <a:latin typeface="Myriad Pro Cond"/>
                          <a:ea typeface="Calibri" panose="020F0502020204030204" pitchFamily="34" charset="0"/>
                          <a:cs typeface="Times New Roman" panose="02020603050405020304" pitchFamily="18" charset="0"/>
                        </a:rPr>
                        <a:t> Andriani</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999758"/>
                  </a:ext>
                </a:extLst>
              </a:tr>
              <a:tr h="130379">
                <a:tc rowSpan="2">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SDE</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Bruno Henrique </a:t>
                      </a:r>
                      <a:r>
                        <a:rPr lang="pt-BR" sz="1400" b="1" dirty="0" err="1">
                          <a:effectLst/>
                          <a:latin typeface="Myriad Pro Cond"/>
                          <a:ea typeface="Calibri" panose="020F0502020204030204" pitchFamily="34" charset="0"/>
                          <a:cs typeface="Times New Roman" panose="02020603050405020304" pitchFamily="18" charset="0"/>
                        </a:rPr>
                        <a:t>Beilfuss</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112612"/>
                  </a:ext>
                </a:extLst>
              </a:tr>
              <a:tr h="130379">
                <a:tc vMerge="1">
                  <a:txBody>
                    <a:bodyPr/>
                    <a:lstStyle/>
                    <a:p>
                      <a:endParaRPr lang="pt-BR"/>
                    </a:p>
                  </a:txBody>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Daniel Casarin Ribeiro</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742833"/>
                  </a:ext>
                </a:extLst>
              </a:tr>
            </a:tbl>
          </a:graphicData>
        </a:graphic>
      </p:graphicFrame>
      <p:graphicFrame>
        <p:nvGraphicFramePr>
          <p:cNvPr id="13" name="Tabela 12"/>
          <p:cNvGraphicFramePr>
            <a:graphicFrameLocks noGrp="1"/>
          </p:cNvGraphicFramePr>
          <p:nvPr/>
        </p:nvGraphicFramePr>
        <p:xfrm>
          <a:off x="5685426" y="1941429"/>
          <a:ext cx="5075173" cy="224282"/>
        </p:xfrm>
        <a:graphic>
          <a:graphicData uri="http://schemas.openxmlformats.org/drawingml/2006/table">
            <a:tbl>
              <a:tblPr firstRow="1" firstCol="1" bandRow="1"/>
              <a:tblGrid>
                <a:gridCol w="1506419">
                  <a:extLst>
                    <a:ext uri="{9D8B030D-6E8A-4147-A177-3AD203B41FA5}">
                      <a16:colId xmlns:a16="http://schemas.microsoft.com/office/drawing/2014/main" val="501909145"/>
                    </a:ext>
                  </a:extLst>
                </a:gridCol>
                <a:gridCol w="3568754">
                  <a:extLst>
                    <a:ext uri="{9D8B030D-6E8A-4147-A177-3AD203B41FA5}">
                      <a16:colId xmlns:a16="http://schemas.microsoft.com/office/drawing/2014/main" val="243792227"/>
                    </a:ext>
                  </a:extLst>
                </a:gridCol>
              </a:tblGrid>
              <a:tr h="130379">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INSTITUIÇÃO</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t-BR" sz="1400" b="1" dirty="0">
                          <a:effectLst/>
                          <a:latin typeface="Myriad Pro Cond"/>
                          <a:ea typeface="Calibri" panose="020F0502020204030204" pitchFamily="34" charset="0"/>
                          <a:cs typeface="Times New Roman" panose="02020603050405020304" pitchFamily="18" charset="0"/>
                        </a:rPr>
                        <a:t>REPRESENTANTES</a:t>
                      </a:r>
                      <a:endParaRPr lang="pt-BR" sz="1400" dirty="0">
                        <a:effectLst/>
                        <a:latin typeface="Myriad Pro Cond"/>
                        <a:ea typeface="Calibri" panose="020F0502020204030204" pitchFamily="34" charset="0"/>
                        <a:cs typeface="Times New Roman" panose="02020603050405020304" pitchFamily="18" charset="0"/>
                      </a:endParaRPr>
                    </a:p>
                  </a:txBody>
                  <a:tcPr marL="49189" marR="49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99915889"/>
                  </a:ext>
                </a:extLst>
              </a:tr>
            </a:tbl>
          </a:graphicData>
        </a:graphic>
      </p:graphicFrame>
    </p:spTree>
    <p:extLst>
      <p:ext uri="{BB962C8B-B14F-4D97-AF65-F5344CB8AC3E}">
        <p14:creationId xmlns:p14="http://schemas.microsoft.com/office/powerpoint/2010/main" val="4097437628"/>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1655"/>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3044084"/>
            <a:ext cx="10442035"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200" i="1" dirty="0"/>
              <a:t>Art. 1º. Esta resolução estabelece procedimentos para licenciamento ambiental, define os estudos ambientais, </a:t>
            </a:r>
            <a:r>
              <a:rPr lang="pt-BR" sz="2200" b="1" i="1" u="sng" dirty="0"/>
              <a:t>considerados os critérios de porte, potencial poluidor e natureza da atividade ou empreendimento, </a:t>
            </a:r>
            <a:r>
              <a:rPr lang="pt-BR" sz="2200" i="1" dirty="0"/>
              <a:t>e aprova a listagem das atividades sujeitas ao licenciamento ambiental no Estado de Santa Catarina.</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983" y="562889"/>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98/2017</a:t>
            </a:r>
            <a:endParaRPr lang="pt-BR" sz="1200" dirty="0">
              <a:solidFill>
                <a:schemeClr val="bg1"/>
              </a:solidFill>
            </a:endParaRPr>
          </a:p>
        </p:txBody>
      </p:sp>
      <p:sp>
        <p:nvSpPr>
          <p:cNvPr id="9" name="Retângulo 5"/>
          <p:cNvSpPr txBox="1"/>
          <p:nvPr/>
        </p:nvSpPr>
        <p:spPr>
          <a:xfrm>
            <a:off x="3444950" y="1750456"/>
            <a:ext cx="7478690"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Aprova, nos termos do inciso XIII, do art. 12, da Lei nº 14.675, de 13 de abril de 2009, a listagem das atividades sujeitas ao licenciamento ambiental, define os estudos ambientais necessários e estabelece outras providências.</a:t>
            </a:r>
          </a:p>
        </p:txBody>
      </p:sp>
      <p:pic>
        <p:nvPicPr>
          <p:cNvPr id="11" name="Picture 4" descr="https://encrypted-tbn2.gstatic.com/images?q=tbn:ANd9GcQfYmr95FV4_DFvpTkMjCCKfa3sLOD95SQqO0jPtTTErfmCp6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5362575"/>
            <a:ext cx="22463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6548" y="4680771"/>
            <a:ext cx="3304104" cy="1862607"/>
          </a:xfrm>
          <a:prstGeom prst="rect">
            <a:avLst/>
          </a:prstGeom>
        </p:spPr>
      </p:pic>
    </p:spTree>
    <p:extLst>
      <p:ext uri="{BB962C8B-B14F-4D97-AF65-F5344CB8AC3E}">
        <p14:creationId xmlns:p14="http://schemas.microsoft.com/office/powerpoint/2010/main" val="377621832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22288"/>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3044084"/>
            <a:ext cx="10442035" cy="1785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200" i="1" dirty="0"/>
              <a:t>Art. 8º. </a:t>
            </a:r>
            <a:r>
              <a:rPr lang="pt-BR" sz="2200" b="1" i="1" u="sng" dirty="0"/>
              <a:t>Dependerão de prévio licenciamento ambiental</a:t>
            </a:r>
            <a:r>
              <a:rPr lang="pt-BR" sz="2200" b="1" i="1" dirty="0"/>
              <a:t> a construção, a instalação, ampliação e o funcionamento de atividades ou empreendimentos, utilizadores de recursos ambientais, efetiva ou potencialmente poluidores ou capazes, sob qualquer forma, de causar degradação ambiental</a:t>
            </a:r>
            <a:r>
              <a:rPr lang="pt-BR" sz="2200" i="1" dirty="0"/>
              <a:t>, listados no Anexo VI, com a indicação do respectivo estudo ambiental.</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1945" y="547241"/>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98/2017</a:t>
            </a:r>
            <a:endParaRPr lang="pt-BR" sz="1200" dirty="0">
              <a:solidFill>
                <a:schemeClr val="bg1"/>
              </a:solidFill>
            </a:endParaRPr>
          </a:p>
        </p:txBody>
      </p:sp>
      <p:sp>
        <p:nvSpPr>
          <p:cNvPr id="9" name="Retângulo 5"/>
          <p:cNvSpPr txBox="1"/>
          <p:nvPr/>
        </p:nvSpPr>
        <p:spPr>
          <a:xfrm>
            <a:off x="3444950" y="1750456"/>
            <a:ext cx="7478690"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Aprova, nos termos do inciso XIII, do art. 12, da Lei nº 14.675, de 13 de abril de 2009, a listagem das atividades sujeitas ao licenciamento ambiental, define os estudos ambientais necessários e estabelece outras providências.</a:t>
            </a:r>
          </a:p>
        </p:txBody>
      </p:sp>
      <p:pic>
        <p:nvPicPr>
          <p:cNvPr id="12"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7953" y="4903472"/>
            <a:ext cx="2466916" cy="185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50922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22288"/>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775728"/>
            <a:ext cx="10442035" cy="2708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10. No pedido de licenciamento, </a:t>
            </a:r>
            <a:r>
              <a:rPr lang="pt-BR" sz="1800" b="1" i="1" u="sng" dirty="0"/>
              <a:t>o requerente deve informar todas as atividades licenciáveis</a:t>
            </a:r>
            <a:r>
              <a:rPr lang="pt-BR" sz="1800" i="1" dirty="0"/>
              <a:t>.</a:t>
            </a:r>
          </a:p>
          <a:p>
            <a:pPr algn="just"/>
            <a:endParaRPr lang="pt-BR" sz="800" i="1" dirty="0"/>
          </a:p>
          <a:p>
            <a:pPr algn="just"/>
            <a:r>
              <a:rPr lang="pt-BR" sz="1800" i="1" dirty="0"/>
              <a:t>§ 1° O estudo ambiental exigido para fins de licenciamento ambiental deverá ser de acordo com a atividade que requeira o estudo ambiental de maior complexidade. O estudo ambiental a ser apresentado deverá ainda considerar os impactos de todas as </a:t>
            </a:r>
            <a:r>
              <a:rPr lang="pt-BR" sz="1800" b="1" i="1" u="sng" dirty="0"/>
              <a:t>Atividades Licenciáveis</a:t>
            </a:r>
            <a:r>
              <a:rPr lang="pt-BR" sz="1800" i="1" dirty="0"/>
              <a:t> e </a:t>
            </a:r>
            <a:r>
              <a:rPr lang="pt-BR" sz="1800" b="1" i="1" u="sng" dirty="0"/>
              <a:t>inerentes</a:t>
            </a:r>
            <a:r>
              <a:rPr lang="pt-BR" sz="1800" i="1" dirty="0"/>
              <a:t> existentes no empreendimento.</a:t>
            </a:r>
          </a:p>
          <a:p>
            <a:pPr algn="just"/>
            <a:r>
              <a:rPr lang="pt-BR" sz="1800" i="1" dirty="0"/>
              <a:t>§ 2º Caso o empreendimento não seja passível de licenciamento, mas exista em sua estrutura atividades sujeitas ao licenciamento ambiental, deverá ser aplicado o licenciamento de forma individualizada, de acordo com os portes constantes nesta Resolução. O porte a ser considerado será aquele da atividade licenciável.</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0269" y="519691"/>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98/2017</a:t>
            </a:r>
            <a:endParaRPr lang="pt-BR" sz="1200" dirty="0">
              <a:solidFill>
                <a:schemeClr val="bg1"/>
              </a:solidFill>
            </a:endParaRPr>
          </a:p>
        </p:txBody>
      </p:sp>
      <p:sp>
        <p:nvSpPr>
          <p:cNvPr id="9" name="Retângulo 5"/>
          <p:cNvSpPr txBox="1"/>
          <p:nvPr/>
        </p:nvSpPr>
        <p:spPr>
          <a:xfrm>
            <a:off x="1907459" y="4588029"/>
            <a:ext cx="7698658" cy="2154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2º Para fins desta resolução adotam-se as seguintes definições:</a:t>
            </a:r>
          </a:p>
          <a:p>
            <a:pPr algn="just"/>
            <a:endParaRPr lang="pt-BR" sz="800" i="1" dirty="0"/>
          </a:p>
          <a:p>
            <a:pPr algn="just"/>
            <a:r>
              <a:rPr lang="pt-BR" sz="1800" i="1" dirty="0"/>
              <a:t>VIII - </a:t>
            </a:r>
            <a:r>
              <a:rPr lang="pt-BR" sz="1800" b="1" i="1" u="sng" dirty="0"/>
              <a:t>Atividade Licenciável:</a:t>
            </a:r>
            <a:r>
              <a:rPr lang="pt-BR" sz="1800" i="1" dirty="0"/>
              <a:t> é a atividade desenvolvida por pessoa física ou jurídica que, para concepção ou operação, necessita de licenciamento ambiental, conforme a listagem do Anexo VI desta Resolução;</a:t>
            </a:r>
          </a:p>
          <a:p>
            <a:pPr algn="just"/>
            <a:r>
              <a:rPr lang="pt-BR" sz="1800" i="1" dirty="0"/>
              <a:t>IX - </a:t>
            </a:r>
            <a:r>
              <a:rPr lang="pt-BR" sz="1800" b="1" i="1" u="sng" dirty="0"/>
              <a:t>Atividade Inerente:</a:t>
            </a:r>
            <a:r>
              <a:rPr lang="pt-BR" sz="1800" i="1" dirty="0"/>
              <a:t> atividade industrial exercida dentro da empresa, sendo uma etapa essencial do fluxograma de produção da atividade licenciável, não sendo enquadrada como atividade licenciável;</a:t>
            </a:r>
          </a:p>
        </p:txBody>
      </p:sp>
    </p:spTree>
    <p:extLst>
      <p:ext uri="{BB962C8B-B14F-4D97-AF65-F5344CB8AC3E}">
        <p14:creationId xmlns:p14="http://schemas.microsoft.com/office/powerpoint/2010/main" val="363975657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1655"/>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893708"/>
            <a:ext cx="10550013" cy="4401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200" b="1" i="1" u="sng" dirty="0"/>
              <a:t>71.11.00 - Parcelamento do solo urbano: Loteamento localizado em municípios da Zona Costeira, assim definidos pela legislação específica, ou em municípios onde se observe pelo menos uma das seguintes condições:</a:t>
            </a:r>
          </a:p>
          <a:p>
            <a:pPr algn="just"/>
            <a:r>
              <a:rPr lang="pt-BR" sz="2200" i="1" dirty="0"/>
              <a:t>a) não possua Plano Diretor, de acordo com a Lei federal nº 10.257/2001;</a:t>
            </a:r>
          </a:p>
          <a:p>
            <a:pPr algn="just"/>
            <a:r>
              <a:rPr lang="pt-BR" sz="2200" i="1" dirty="0"/>
              <a:t>b) não exista sistema de coleta e tratamento de esgoto na área objeto do parcelamento.</a:t>
            </a:r>
          </a:p>
          <a:p>
            <a:pPr algn="just"/>
            <a:endParaRPr lang="pt-BR" sz="1600" i="1" dirty="0"/>
          </a:p>
          <a:p>
            <a:pPr algn="just"/>
            <a:r>
              <a:rPr lang="pt-BR" sz="2200" b="1" i="1" u="sng" dirty="0"/>
              <a:t>Potencial Poluidor/Degradador:</a:t>
            </a:r>
            <a:r>
              <a:rPr lang="pt-BR" sz="2200" i="1" dirty="0"/>
              <a:t> Ar: P Água: M Solo: M Geral: M</a:t>
            </a:r>
          </a:p>
          <a:p>
            <a:pPr algn="just"/>
            <a:r>
              <a:rPr lang="pt-BR" sz="2200" b="1" i="1" u="sng" dirty="0"/>
              <a:t>Porte pequeno:</a:t>
            </a:r>
            <a:r>
              <a:rPr lang="pt-BR" sz="2200" i="1" dirty="0"/>
              <a:t> AU(7) ≤ 1 (EAS)</a:t>
            </a:r>
          </a:p>
          <a:p>
            <a:pPr algn="just"/>
            <a:r>
              <a:rPr lang="pt-BR" sz="2200" b="1" i="1" u="sng" dirty="0"/>
              <a:t>Porte médio:</a:t>
            </a:r>
            <a:r>
              <a:rPr lang="pt-BR" sz="2200" i="1" dirty="0"/>
              <a:t> 1 &lt; AU(7) &lt; 5 (EAS)</a:t>
            </a:r>
          </a:p>
          <a:p>
            <a:pPr algn="just"/>
            <a:r>
              <a:rPr lang="pt-BR" sz="2200" b="1" i="1" u="sng" dirty="0"/>
              <a:t>Porte grande:</a:t>
            </a:r>
            <a:r>
              <a:rPr lang="pt-BR" sz="2200" i="1" dirty="0"/>
              <a:t> AU(7) ≥ 5 (EAS), quando AU(7) &gt; 100 (</a:t>
            </a:r>
            <a:r>
              <a:rPr lang="pt-BR" sz="1600" i="1" dirty="0"/>
              <a:t>EIA, independentemente da localização</a:t>
            </a:r>
            <a:r>
              <a:rPr lang="pt-BR" sz="2200" i="1" dirty="0"/>
              <a:t>)</a:t>
            </a:r>
          </a:p>
          <a:p>
            <a:pPr algn="just"/>
            <a:endParaRPr lang="pt-BR" sz="2200" i="1" dirty="0"/>
          </a:p>
          <a:p>
            <a:pPr algn="just"/>
            <a:r>
              <a:rPr lang="pt-BR" sz="2200" b="1" i="1" dirty="0"/>
              <a:t>AU(7)</a:t>
            </a:r>
            <a:r>
              <a:rPr lang="pt-BR" sz="2200" i="1" dirty="0"/>
              <a:t> = área total para parcelamento de solo urbano (ha).</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072" y="603683"/>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98/2017</a:t>
            </a:r>
            <a:endParaRPr lang="pt-BR" sz="1200" dirty="0">
              <a:solidFill>
                <a:schemeClr val="bg1"/>
              </a:solidFill>
            </a:endParaRPr>
          </a:p>
        </p:txBody>
      </p:sp>
    </p:spTree>
    <p:extLst>
      <p:ext uri="{BB962C8B-B14F-4D97-AF65-F5344CB8AC3E}">
        <p14:creationId xmlns:p14="http://schemas.microsoft.com/office/powerpoint/2010/main" val="35107856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4741039"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Nº 6.938/1981</a:t>
            </a:r>
            <a:endParaRPr dirty="0">
              <a:solidFill>
                <a:schemeClr val="bg1"/>
              </a:solidFill>
            </a:endParaRPr>
          </a:p>
        </p:txBody>
      </p:sp>
      <p:sp>
        <p:nvSpPr>
          <p:cNvPr id="111" name="Retângulo 5"/>
          <p:cNvSpPr txBox="1"/>
          <p:nvPr/>
        </p:nvSpPr>
        <p:spPr>
          <a:xfrm>
            <a:off x="267856" y="1348800"/>
            <a:ext cx="10317018" cy="550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r>
              <a:rPr lang="pt-BR" sz="1600" b="1" dirty="0" err="1"/>
              <a:t>Art</a:t>
            </a:r>
            <a:r>
              <a:rPr lang="pt-BR" sz="1600" b="1" dirty="0"/>
              <a:t> 9º - São instrumentos da Política Nacional do Meio Ambiente:</a:t>
            </a:r>
            <a:endParaRPr lang="pt-BR" sz="1600" dirty="0"/>
          </a:p>
          <a:p>
            <a:r>
              <a:rPr lang="pt-BR" sz="1600" dirty="0"/>
              <a:t>I - o estabelecimento de padrões de qualidade ambiental;</a:t>
            </a:r>
          </a:p>
          <a:p>
            <a:r>
              <a:rPr lang="pt-BR" sz="1600" dirty="0"/>
              <a:t>II - o zoneamento ambiental;               </a:t>
            </a:r>
            <a:endParaRPr lang="pt-BR" sz="1600" b="1" dirty="0">
              <a:solidFill>
                <a:srgbClr val="FF0000"/>
              </a:solidFill>
            </a:endParaRPr>
          </a:p>
          <a:p>
            <a:pPr algn="just"/>
            <a:r>
              <a:rPr lang="pt-BR" sz="1600" b="1" dirty="0">
                <a:solidFill>
                  <a:schemeClr val="tx1"/>
                </a:solidFill>
                <a:highlight>
                  <a:srgbClr val="00FF00"/>
                </a:highlight>
              </a:rPr>
              <a:t>III - a avaliação de impactos ambientais;</a:t>
            </a:r>
          </a:p>
          <a:p>
            <a:r>
              <a:rPr lang="pt-BR" sz="1600" b="1" dirty="0">
                <a:solidFill>
                  <a:schemeClr val="tx1"/>
                </a:solidFill>
                <a:highlight>
                  <a:srgbClr val="00FF00"/>
                </a:highlight>
              </a:rPr>
              <a:t>IV - o licenciamento e a revisão de atividades efetiva ou potencialmente poluidoras;</a:t>
            </a:r>
          </a:p>
          <a:p>
            <a:r>
              <a:rPr lang="pt-BR" sz="1600" dirty="0"/>
              <a:t>V - os incentivos à produção e instalação de equipamentos e a criação ou absorção de tecnologia, voltados para a melhoria da qualidade ambiental;</a:t>
            </a:r>
          </a:p>
          <a:p>
            <a:r>
              <a:rPr lang="pt-BR" sz="1600" dirty="0"/>
              <a:t>VI - a criação de reservas e estações ecológicas, áreas de proteção ambiental e as de relevante interesse ecológico, pelo Poder Público Federal, Estadual e Municipal;</a:t>
            </a:r>
          </a:p>
          <a:p>
            <a:r>
              <a:rPr lang="pt-BR" sz="1600" dirty="0"/>
              <a:t>VI - a criação de espaços territoriais especialmente protegidos pelo Poder Público federal, estadual e municipal, tais como áreas de proteção ambiental, de relevante interesse ecológico e reservas extrativistas;              </a:t>
            </a:r>
            <a:r>
              <a:rPr lang="pt-BR" sz="1600" b="1" dirty="0"/>
              <a:t>       </a:t>
            </a:r>
          </a:p>
          <a:p>
            <a:r>
              <a:rPr lang="pt-BR" sz="1600" b="1" dirty="0"/>
              <a:t>VII - o sistema nacional de informações sobre o meio ambiente;</a:t>
            </a:r>
          </a:p>
          <a:p>
            <a:r>
              <a:rPr lang="pt-BR" sz="1600" dirty="0"/>
              <a:t>VIII - o Cadastro Técnico Federal de Atividades e Instrumentos de Defesa Ambiental;</a:t>
            </a:r>
          </a:p>
          <a:p>
            <a:r>
              <a:rPr lang="pt-BR" sz="1600" b="1" dirty="0"/>
              <a:t>IX - as penalidades disciplinares ou compensatórias ao não cumprimento das medidas necessárias à preservação ou correção da degradação ambiental.</a:t>
            </a:r>
          </a:p>
          <a:p>
            <a:r>
              <a:rPr lang="pt-BR" sz="1600" dirty="0"/>
              <a:t>X - a instituição do Relatório de Qualidade do Meio Ambiente, a ser divulgado anualmente pelo Instituto Brasileiro do Meio Ambiente e Recursos Naturais Renováveis - IBAMA;                   </a:t>
            </a:r>
          </a:p>
          <a:p>
            <a:r>
              <a:rPr lang="pt-BR" sz="1600" dirty="0"/>
              <a:t>XI - a garantia da prestação de informações relativas ao Meio Ambiente, obrigando-se o Poder Público a produzi-las, quando inexistentes;                         </a:t>
            </a:r>
          </a:p>
          <a:p>
            <a:r>
              <a:rPr lang="pt-BR" sz="1600" dirty="0"/>
              <a:t> XII - o Cadastro Técnico Federal de atividades potencialmente poluidoras e/ou utilizadoras dos recursos ambientais.                    </a:t>
            </a:r>
          </a:p>
          <a:p>
            <a:r>
              <a:rPr lang="pt-BR" sz="1600" dirty="0"/>
              <a:t>XIII - instrumentos econômicos, como concessão florestal, servidão ambiental, seguro ambiental e outros.      </a:t>
            </a:r>
          </a:p>
        </p:txBody>
      </p:sp>
      <p:pic>
        <p:nvPicPr>
          <p:cNvPr id="2" name="Picture 2">
            <a:extLst>
              <a:ext uri="{FF2B5EF4-FFF2-40B4-BE49-F238E27FC236}">
                <a16:creationId xmlns:a16="http://schemas.microsoft.com/office/drawing/2014/main" id="{2465440B-4BA0-76AD-4DAF-C18491AEF2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9180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4" y="-75450"/>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704369"/>
            <a:ext cx="10442035" cy="4708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000" i="1" dirty="0"/>
              <a:t>Art. 10. </a:t>
            </a:r>
            <a:r>
              <a:rPr lang="pt-BR" sz="2000" b="1" i="1" u="sng" dirty="0"/>
              <a:t>O procedimento de licenciamento ambiental obedecerá as seguintes etapas</a:t>
            </a:r>
            <a:r>
              <a:rPr lang="pt-BR" sz="2000" i="1" dirty="0"/>
              <a:t>:</a:t>
            </a:r>
          </a:p>
          <a:p>
            <a:pPr algn="just"/>
            <a:endParaRPr lang="pt-BR" sz="2000" i="1" dirty="0"/>
          </a:p>
          <a:p>
            <a:pPr algn="just"/>
            <a:r>
              <a:rPr lang="pt-BR" sz="2000" i="1" dirty="0"/>
              <a:t>I - </a:t>
            </a:r>
            <a:r>
              <a:rPr lang="pt-BR" sz="2000" b="1" i="1" dirty="0"/>
              <a:t>Definição pelo órgão ambiental competente</a:t>
            </a:r>
            <a:r>
              <a:rPr lang="pt-BR" sz="2000" i="1" dirty="0"/>
              <a:t>, com a participação do empreendedor, dos documentos, projetos e estudos ambientais, necessários ao início do processo de licenciamento correspondente á licença a ser requerida;</a:t>
            </a:r>
          </a:p>
          <a:p>
            <a:pPr algn="just"/>
            <a:r>
              <a:rPr lang="pt-BR" sz="2000" i="1" dirty="0"/>
              <a:t>II - </a:t>
            </a:r>
            <a:r>
              <a:rPr lang="pt-BR" sz="2000" b="1" i="1" dirty="0"/>
              <a:t>Requerimento da licença ambiental pelo empreendedor</a:t>
            </a:r>
            <a:r>
              <a:rPr lang="pt-BR" sz="2000" i="1" dirty="0"/>
              <a:t>, acompanhado dos documentos, projetos e estudos ambientais pertinentes, dando a devida publicidade;</a:t>
            </a:r>
          </a:p>
          <a:p>
            <a:pPr algn="just"/>
            <a:r>
              <a:rPr lang="pt-BR" sz="2000" i="1" dirty="0"/>
              <a:t>III - </a:t>
            </a:r>
            <a:r>
              <a:rPr lang="pt-BR" sz="2000" b="1" i="1" dirty="0"/>
              <a:t>Análise pelo órgão ambiental competente</a:t>
            </a:r>
            <a:r>
              <a:rPr lang="pt-BR" sz="2000" i="1" dirty="0"/>
              <a:t>, integrante do SISNAMA, dos documentos, projetos e estudos ambientais apresentados e a realização de vistorias técnicas, quando necessárias;</a:t>
            </a:r>
          </a:p>
          <a:p>
            <a:pPr algn="just"/>
            <a:r>
              <a:rPr lang="pt-BR" sz="2000" i="1" dirty="0"/>
              <a:t>IV - </a:t>
            </a:r>
            <a:r>
              <a:rPr lang="pt-BR" sz="2000" b="1" i="1" dirty="0"/>
              <a:t>Solicitação de esclarecimentos e complementações pelo órgão ambiental competente</a:t>
            </a:r>
            <a:r>
              <a:rPr lang="pt-BR" sz="2000" i="1" dirty="0"/>
              <a:t>, integrante do SISNAMA, uma única vez, em decorrência da análise dos documentos, projetos e estudos ambientais apresentados, quando couber, podendo haver a reiteração da mesma solicitação caso os esclarecimentos e complementações não tenham sido satisfatórios;</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461" y="695181"/>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695181"/>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CONAMA N° 237/1997</a:t>
            </a:r>
          </a:p>
          <a:p>
            <a:pPr>
              <a:lnSpc>
                <a:spcPct val="100000"/>
              </a:lnSpc>
            </a:pPr>
            <a:r>
              <a:rPr lang="pt-BR" sz="1200" b="0" dirty="0">
                <a:solidFill>
                  <a:schemeClr val="bg1"/>
                </a:solidFill>
              </a:rPr>
              <a:t>Conselho Nacional do Meio Ambiente (CONAMA)</a:t>
            </a:r>
          </a:p>
        </p:txBody>
      </p:sp>
    </p:spTree>
    <p:extLst>
      <p:ext uri="{BB962C8B-B14F-4D97-AF65-F5344CB8AC3E}">
        <p14:creationId xmlns:p14="http://schemas.microsoft.com/office/powerpoint/2010/main" val="347585513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22288"/>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1704369"/>
            <a:ext cx="10442035" cy="3170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000" i="1" dirty="0"/>
              <a:t>Art. 10. </a:t>
            </a:r>
            <a:r>
              <a:rPr lang="pt-BR" sz="2000" b="1" i="1" u="sng" dirty="0"/>
              <a:t>O procedimento de licenciamento ambiental obedecerá as seguintes etapas:</a:t>
            </a:r>
          </a:p>
          <a:p>
            <a:pPr algn="just"/>
            <a:endParaRPr lang="pt-BR" sz="2000" i="1" dirty="0"/>
          </a:p>
          <a:p>
            <a:pPr algn="just"/>
            <a:r>
              <a:rPr lang="pt-BR" sz="2000" i="1" dirty="0"/>
              <a:t>(...)</a:t>
            </a:r>
          </a:p>
          <a:p>
            <a:pPr algn="just"/>
            <a:r>
              <a:rPr lang="pt-BR" sz="2000" i="1" dirty="0"/>
              <a:t>V - </a:t>
            </a:r>
            <a:r>
              <a:rPr lang="pt-BR" sz="2000" b="1" i="1" dirty="0"/>
              <a:t>Audiência pública, quando couber</a:t>
            </a:r>
            <a:r>
              <a:rPr lang="pt-BR" sz="2000" i="1" dirty="0"/>
              <a:t>, de acordo com a regulamentação pertinente;</a:t>
            </a:r>
          </a:p>
          <a:p>
            <a:pPr algn="just"/>
            <a:r>
              <a:rPr lang="pt-BR" sz="2000" i="1" dirty="0"/>
              <a:t>VI - </a:t>
            </a:r>
            <a:r>
              <a:rPr lang="pt-BR" sz="2000" b="1" i="1" dirty="0"/>
              <a:t>Solicitação de esclarecimentos e complementações pelo órgão ambiental competente</a:t>
            </a:r>
            <a:r>
              <a:rPr lang="pt-BR" sz="2000" i="1" dirty="0"/>
              <a:t>, decorrentes de audiências públicas, quando couber, podendo haver reiteração da solicitação quando os esclarecimentos e complementações não tenham sido satisfatórios;</a:t>
            </a:r>
          </a:p>
          <a:p>
            <a:pPr algn="just"/>
            <a:r>
              <a:rPr lang="pt-BR" sz="2000" i="1" dirty="0"/>
              <a:t>VII - </a:t>
            </a:r>
            <a:r>
              <a:rPr lang="pt-BR" sz="2000" b="1" i="1" dirty="0"/>
              <a:t>Emissão de parecer técnico conclusivo </a:t>
            </a:r>
            <a:r>
              <a:rPr lang="pt-BR" sz="2000" i="1" dirty="0"/>
              <a:t>e, quando couber, parecer jurídico;</a:t>
            </a:r>
          </a:p>
          <a:p>
            <a:pPr algn="just"/>
            <a:r>
              <a:rPr lang="pt-BR" sz="2000" i="1" dirty="0"/>
              <a:t>VIII - </a:t>
            </a:r>
            <a:r>
              <a:rPr lang="pt-BR" sz="2000" b="1" i="1" dirty="0"/>
              <a:t>Deferimento ou indeferimento do pedido de licença dando-se a devida publicidade</a:t>
            </a:r>
            <a:r>
              <a:rPr lang="pt-BR" sz="2000" i="1" dirty="0"/>
              <a:t>.</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0603" y="578041"/>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695181"/>
            <a:ext cx="9908718" cy="746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CONAMA N° 237/1997</a:t>
            </a:r>
          </a:p>
          <a:p>
            <a:pPr>
              <a:lnSpc>
                <a:spcPct val="100000"/>
              </a:lnSpc>
            </a:pPr>
            <a:r>
              <a:rPr lang="pt-BR" sz="1200" b="0" dirty="0">
                <a:solidFill>
                  <a:schemeClr val="bg1"/>
                </a:solidFill>
              </a:rPr>
              <a:t>Conselho Nacional do Meio Ambiente (CONAMA)</a:t>
            </a:r>
          </a:p>
        </p:txBody>
      </p:sp>
    </p:spTree>
    <p:extLst>
      <p:ext uri="{BB962C8B-B14F-4D97-AF65-F5344CB8AC3E}">
        <p14:creationId xmlns:p14="http://schemas.microsoft.com/office/powerpoint/2010/main" val="292729021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7" y="0"/>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pic>
        <p:nvPicPr>
          <p:cNvPr id="9"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906" y="291472"/>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684" y="291472"/>
            <a:ext cx="8708948" cy="6045532"/>
          </a:xfrm>
          <a:prstGeom prst="rect">
            <a:avLst/>
          </a:prstGeom>
        </p:spPr>
      </p:pic>
      <p:sp>
        <p:nvSpPr>
          <p:cNvPr id="11" name="Retângulo 5"/>
          <p:cNvSpPr txBox="1"/>
          <p:nvPr/>
        </p:nvSpPr>
        <p:spPr>
          <a:xfrm>
            <a:off x="106320" y="6380937"/>
            <a:ext cx="969689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400" dirty="0"/>
              <a:t>Disponível </a:t>
            </a:r>
            <a:r>
              <a:rPr lang="pt-BR" sz="1400" dirty="0" err="1"/>
              <a:t>em:</a:t>
            </a:r>
            <a:r>
              <a:rPr lang="pt-BR" sz="1400" dirty="0" err="1">
                <a:hlinkClick r:id="rId5"/>
              </a:rPr>
              <a:t>https</a:t>
            </a:r>
            <a:r>
              <a:rPr lang="pt-BR" sz="1400" dirty="0">
                <a:hlinkClick r:id="rId5"/>
              </a:rPr>
              <a:t>://www.sde.sc.gov.br/index.php/biblioteca/consema/camaras-tecnicas-comissoes-e-grupos-de-estudo</a:t>
            </a:r>
            <a:endParaRPr lang="pt-BR" sz="1400" dirty="0"/>
          </a:p>
        </p:txBody>
      </p:sp>
    </p:spTree>
    <p:extLst>
      <p:ext uri="{BB962C8B-B14F-4D97-AF65-F5344CB8AC3E}">
        <p14:creationId xmlns:p14="http://schemas.microsoft.com/office/powerpoint/2010/main" val="3708442100"/>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22288"/>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3394973"/>
            <a:ext cx="10442035"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1º. Esta resolução aprova a listagem das atividades ou empreendimentos que </a:t>
            </a:r>
            <a:r>
              <a:rPr lang="pt-BR" sz="1800" b="1" i="1" u="sng" dirty="0"/>
              <a:t>causem ou possam causar impacto ambiental de âmbito local</a:t>
            </a:r>
            <a:r>
              <a:rPr lang="pt-BR" sz="1800" i="1" dirty="0"/>
              <a:t>, </a:t>
            </a:r>
            <a:r>
              <a:rPr lang="pt-BR" sz="1800" b="1" i="1" u="sng" dirty="0"/>
              <a:t>sujeitas ao licenciamento ambiental municipal</a:t>
            </a:r>
            <a:r>
              <a:rPr lang="pt-BR" sz="1800" i="1" dirty="0"/>
              <a:t>, </a:t>
            </a:r>
            <a:r>
              <a:rPr lang="pt-BR" sz="1800" b="1" i="1" u="sng" dirty="0"/>
              <a:t>considerados os critérios de porte, potencial poluidor e natureza da atividade ou empreendimento</a:t>
            </a:r>
            <a:r>
              <a:rPr lang="pt-BR" sz="1800" i="1" dirty="0"/>
              <a:t>, nos termos do Anexo Único, </a:t>
            </a:r>
            <a:r>
              <a:rPr lang="pt-BR" sz="1800" b="1" i="1" u="sng" dirty="0"/>
              <a:t>em três níveis, em ordem crescente de complexidade, a ser definido pelo Município</a:t>
            </a:r>
            <a:r>
              <a:rPr lang="pt-BR" sz="1800" i="1" dirty="0"/>
              <a:t>.</a:t>
            </a:r>
          </a:p>
          <a:p>
            <a:pPr algn="just"/>
            <a:endParaRPr lang="pt-BR" sz="1800" i="1" dirty="0"/>
          </a:p>
          <a:p>
            <a:pPr algn="just"/>
            <a:r>
              <a:rPr lang="pt-BR" sz="1800" i="1" dirty="0"/>
              <a:t>Parágrafo Único. Aplicam-se, no que couber, as demais regras, definições, siglas e abreviaturas previstas na Resolução CONSEMA nº 98, de 5 de maio de 2017.</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7643" y="737544"/>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99/2017</a:t>
            </a:r>
            <a:endParaRPr lang="pt-BR" sz="1200" dirty="0">
              <a:solidFill>
                <a:schemeClr val="bg1"/>
              </a:solidFill>
            </a:endParaRPr>
          </a:p>
        </p:txBody>
      </p:sp>
      <p:sp>
        <p:nvSpPr>
          <p:cNvPr id="9" name="Retângulo 5"/>
          <p:cNvSpPr txBox="1"/>
          <p:nvPr/>
        </p:nvSpPr>
        <p:spPr>
          <a:xfrm>
            <a:off x="3444950" y="1750456"/>
            <a:ext cx="7478690"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Aprova, nos termos da alínea a, do inciso XIV, do art. 9º da Lei Complementar Federal nº 140, de 8 de dezembro de 2011, listagem das atividades ou empreendimentos que causem ou possam causar impacto ambiental de âmbito local, sujeitas ao licenciamento ambiental municipal e estabelece outras providências.</a:t>
            </a:r>
          </a:p>
        </p:txBody>
      </p:sp>
    </p:spTree>
    <p:extLst>
      <p:ext uri="{BB962C8B-B14F-4D97-AF65-F5344CB8AC3E}">
        <p14:creationId xmlns:p14="http://schemas.microsoft.com/office/powerpoint/2010/main" val="762665707"/>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22288"/>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3001552"/>
            <a:ext cx="10442035" cy="1754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Art. 7º. </a:t>
            </a:r>
            <a:r>
              <a:rPr lang="pt-BR" sz="1800" b="1" i="1" u="sng" dirty="0"/>
              <a:t>Para efeitos de implementação do licenciamento ambiental municipal</a:t>
            </a:r>
            <a:r>
              <a:rPr lang="pt-BR" sz="1800" i="1" dirty="0"/>
              <a:t>, fica estabelecida a seguinte matriz de </a:t>
            </a:r>
            <a:r>
              <a:rPr lang="pt-BR" sz="1800" b="1" i="1" u="sng" dirty="0"/>
              <a:t>correlação entre os diferentes níveis de complexidade do licenciamento ambiental local</a:t>
            </a:r>
            <a:r>
              <a:rPr lang="pt-BR" sz="1800" i="1" dirty="0"/>
              <a:t> e a </a:t>
            </a:r>
            <a:r>
              <a:rPr lang="pt-BR" sz="1800" b="1" i="1" u="sng" dirty="0"/>
              <a:t>quantidade mínima de profissionais do quadro técnico municipal habilitado</a:t>
            </a:r>
            <a:r>
              <a:rPr lang="pt-BR" sz="1800" i="1" dirty="0"/>
              <a:t>, conforme Anexo I.</a:t>
            </a:r>
          </a:p>
          <a:p>
            <a:pPr algn="ctr"/>
            <a:r>
              <a:rPr lang="pt-BR" sz="1800" i="1" dirty="0"/>
              <a:t>ANEXO I</a:t>
            </a:r>
          </a:p>
          <a:p>
            <a:pPr algn="ctr"/>
            <a:r>
              <a:rPr lang="pt-BR" sz="1800" i="1" dirty="0"/>
              <a:t>Quantidade mínima de profissionais do quadro técnico municipal habilitado</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423" y="699257"/>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117/2017</a:t>
            </a:r>
            <a:endParaRPr lang="pt-BR" sz="1200" dirty="0">
              <a:solidFill>
                <a:schemeClr val="bg1"/>
              </a:solidFill>
            </a:endParaRPr>
          </a:p>
        </p:txBody>
      </p:sp>
      <p:sp>
        <p:nvSpPr>
          <p:cNvPr id="9" name="Retângulo 5"/>
          <p:cNvSpPr txBox="1"/>
          <p:nvPr/>
        </p:nvSpPr>
        <p:spPr>
          <a:xfrm>
            <a:off x="3444950" y="1750456"/>
            <a:ext cx="7478690"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Estabelece critérios gerais para exercício do licenciamento ambiental municipal de atividades, obras e empreendimentos que causem ou possam causar impacto de âmbito local em todo o Estado de Santa Catarina.</a:t>
            </a:r>
          </a:p>
        </p:txBody>
      </p:sp>
      <p:graphicFrame>
        <p:nvGraphicFramePr>
          <p:cNvPr id="10" name="Tabela 9"/>
          <p:cNvGraphicFramePr>
            <a:graphicFrameLocks noGrp="1"/>
          </p:cNvGraphicFramePr>
          <p:nvPr/>
        </p:nvGraphicFramePr>
        <p:xfrm>
          <a:off x="3147238" y="4854253"/>
          <a:ext cx="5114260" cy="1810940"/>
        </p:xfrm>
        <a:graphic>
          <a:graphicData uri="http://schemas.openxmlformats.org/drawingml/2006/table">
            <a:tbl>
              <a:tblPr firstRow="1" bandRow="1">
                <a:tableStyleId>{16D9F66E-5EB9-4882-86FB-DCBF35E3C3E4}</a:tableStyleId>
              </a:tblPr>
              <a:tblGrid>
                <a:gridCol w="2557130">
                  <a:extLst>
                    <a:ext uri="{9D8B030D-6E8A-4147-A177-3AD203B41FA5}">
                      <a16:colId xmlns:a16="http://schemas.microsoft.com/office/drawing/2014/main" val="2913269269"/>
                    </a:ext>
                  </a:extLst>
                </a:gridCol>
                <a:gridCol w="2557130">
                  <a:extLst>
                    <a:ext uri="{9D8B030D-6E8A-4147-A177-3AD203B41FA5}">
                      <a16:colId xmlns:a16="http://schemas.microsoft.com/office/drawing/2014/main" val="3800289489"/>
                    </a:ext>
                  </a:extLst>
                </a:gridCol>
              </a:tblGrid>
              <a:tr h="713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t-BR" sz="1800" b="0" kern="1200" dirty="0">
                          <a:effectLst/>
                        </a:rPr>
                        <a:t>Níveis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pt-BR" sz="1800" b="0" kern="1200" dirty="0">
                          <a:effectLst/>
                        </a:rPr>
                        <a:t>de Complexidade</a:t>
                      </a:r>
                      <a:endParaRPr kumimoji="0" lang="pt-BR" sz="1800" b="0" i="1" kern="1200" dirty="0">
                        <a:solidFill>
                          <a:schemeClr val="tx1"/>
                        </a:solidFill>
                        <a:effectLst/>
                        <a:latin typeface="Myriad Pro Cond"/>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pt-BR" sz="1800" b="0" kern="1200" dirty="0">
                          <a:effectLst/>
                        </a:rPr>
                        <a:t>Quantidade mínima de profissionais</a:t>
                      </a:r>
                      <a:endParaRPr kumimoji="0" lang="pt-BR" sz="1800" b="0" i="1" kern="1200" dirty="0">
                        <a:solidFill>
                          <a:schemeClr val="tx1"/>
                        </a:solidFill>
                        <a:effectLst/>
                        <a:latin typeface="Myriad Pro Cond"/>
                        <a:ea typeface="+mn-ea"/>
                        <a:cs typeface="+mn-cs"/>
                      </a:endParaRPr>
                    </a:p>
                  </a:txBody>
                  <a:tcPr/>
                </a:tc>
                <a:extLst>
                  <a:ext uri="{0D108BD9-81ED-4DB2-BD59-A6C34878D82A}">
                    <a16:rowId xmlns:a16="http://schemas.microsoft.com/office/drawing/2014/main" val="1690659109"/>
                  </a:ext>
                </a:extLst>
              </a:tr>
              <a:tr h="342886">
                <a:tc>
                  <a:txBody>
                    <a:bodyPr/>
                    <a:lstStyle/>
                    <a:p>
                      <a:pPr algn="ctr"/>
                      <a:r>
                        <a:rPr lang="pt-BR" sz="1800" b="0" dirty="0">
                          <a:effectLst/>
                        </a:rPr>
                        <a:t>I</a:t>
                      </a:r>
                      <a:endParaRPr lang="pt-BR" sz="1800" b="0" dirty="0">
                        <a:effectLst/>
                        <a:latin typeface="Myriad Pro Cond"/>
                      </a:endParaRPr>
                    </a:p>
                  </a:txBody>
                  <a:tcPr/>
                </a:tc>
                <a:tc>
                  <a:txBody>
                    <a:bodyPr/>
                    <a:lstStyle/>
                    <a:p>
                      <a:pPr algn="ctr"/>
                      <a:r>
                        <a:rPr lang="pt-BR" sz="1800" b="0" dirty="0">
                          <a:effectLst/>
                        </a:rPr>
                        <a:t>2</a:t>
                      </a:r>
                      <a:endParaRPr lang="pt-BR" sz="1800" b="0" dirty="0">
                        <a:effectLst/>
                        <a:latin typeface="Myriad Pro Cond"/>
                      </a:endParaRPr>
                    </a:p>
                  </a:txBody>
                  <a:tcPr/>
                </a:tc>
                <a:extLst>
                  <a:ext uri="{0D108BD9-81ED-4DB2-BD59-A6C34878D82A}">
                    <a16:rowId xmlns:a16="http://schemas.microsoft.com/office/drawing/2014/main" val="4060433249"/>
                  </a:ext>
                </a:extLst>
              </a:tr>
              <a:tr h="342886">
                <a:tc>
                  <a:txBody>
                    <a:bodyPr/>
                    <a:lstStyle/>
                    <a:p>
                      <a:pPr algn="ctr"/>
                      <a:r>
                        <a:rPr lang="pt-BR" sz="1800" b="0" dirty="0">
                          <a:effectLst/>
                        </a:rPr>
                        <a:t>II</a:t>
                      </a:r>
                      <a:endParaRPr lang="pt-BR" sz="1800" b="0" dirty="0">
                        <a:effectLst/>
                        <a:latin typeface="Myriad Pro Cond"/>
                      </a:endParaRPr>
                    </a:p>
                  </a:txBody>
                  <a:tcPr/>
                </a:tc>
                <a:tc>
                  <a:txBody>
                    <a:bodyPr/>
                    <a:lstStyle/>
                    <a:p>
                      <a:pPr algn="ctr"/>
                      <a:r>
                        <a:rPr lang="pt-BR" sz="1800" b="0" dirty="0">
                          <a:effectLst/>
                        </a:rPr>
                        <a:t>3</a:t>
                      </a:r>
                      <a:endParaRPr lang="pt-BR" sz="1800" b="0" dirty="0">
                        <a:effectLst/>
                        <a:latin typeface="Myriad Pro Cond"/>
                      </a:endParaRPr>
                    </a:p>
                  </a:txBody>
                  <a:tcPr/>
                </a:tc>
                <a:extLst>
                  <a:ext uri="{0D108BD9-81ED-4DB2-BD59-A6C34878D82A}">
                    <a16:rowId xmlns:a16="http://schemas.microsoft.com/office/drawing/2014/main" val="4059885975"/>
                  </a:ext>
                </a:extLst>
              </a:tr>
              <a:tr h="342886">
                <a:tc>
                  <a:txBody>
                    <a:bodyPr/>
                    <a:lstStyle/>
                    <a:p>
                      <a:pPr algn="ctr"/>
                      <a:r>
                        <a:rPr lang="pt-BR" sz="1800" b="0" dirty="0">
                          <a:effectLst/>
                        </a:rPr>
                        <a:t>III</a:t>
                      </a:r>
                      <a:endParaRPr lang="pt-BR" sz="1800" b="0" dirty="0">
                        <a:effectLst/>
                        <a:latin typeface="Myriad Pro Cond"/>
                      </a:endParaRPr>
                    </a:p>
                  </a:txBody>
                  <a:tcPr/>
                </a:tc>
                <a:tc>
                  <a:txBody>
                    <a:bodyPr/>
                    <a:lstStyle/>
                    <a:p>
                      <a:pPr algn="ctr"/>
                      <a:r>
                        <a:rPr lang="pt-BR" sz="1800" b="0" dirty="0">
                          <a:effectLst/>
                        </a:rPr>
                        <a:t>5</a:t>
                      </a:r>
                      <a:endParaRPr lang="pt-BR" sz="1800" b="0" dirty="0">
                        <a:effectLst/>
                        <a:latin typeface="Myriad Pro Cond"/>
                      </a:endParaRPr>
                    </a:p>
                  </a:txBody>
                  <a:tcPr/>
                </a:tc>
                <a:extLst>
                  <a:ext uri="{0D108BD9-81ED-4DB2-BD59-A6C34878D82A}">
                    <a16:rowId xmlns:a16="http://schemas.microsoft.com/office/drawing/2014/main" val="1273117251"/>
                  </a:ext>
                </a:extLst>
              </a:tr>
            </a:tbl>
          </a:graphicData>
        </a:graphic>
      </p:graphicFrame>
    </p:spTree>
    <p:extLst>
      <p:ext uri="{BB962C8B-B14F-4D97-AF65-F5344CB8AC3E}">
        <p14:creationId xmlns:p14="http://schemas.microsoft.com/office/powerpoint/2010/main" val="492859693"/>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0"/>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2820813"/>
            <a:ext cx="10442035" cy="3600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000" i="1" dirty="0"/>
              <a:t>Art. 1º. </a:t>
            </a:r>
            <a:r>
              <a:rPr lang="pt-BR" sz="2000" b="1" i="1" u="sng" dirty="0"/>
              <a:t>Reconhecer outras ações e atividades</a:t>
            </a:r>
            <a:r>
              <a:rPr lang="pt-BR" sz="2000" i="1" dirty="0"/>
              <a:t> constantes do Anexo Único desta Resolução </a:t>
            </a:r>
            <a:r>
              <a:rPr lang="pt-BR" sz="2000" b="1" i="1" u="sng" dirty="0"/>
              <a:t>como eventuais e de baixo impacto ambiental, para fins de intervenção ou supressão de vegetação nativa em Área de Preservação Permanente – APP</a:t>
            </a:r>
            <a:r>
              <a:rPr lang="pt-BR" sz="2000" i="1" dirty="0"/>
              <a:t>.</a:t>
            </a:r>
          </a:p>
          <a:p>
            <a:pPr algn="just"/>
            <a:endParaRPr lang="pt-BR" sz="2000" i="1" dirty="0"/>
          </a:p>
          <a:p>
            <a:pPr algn="just"/>
            <a:r>
              <a:rPr lang="pt-BR" sz="2000" i="1" dirty="0"/>
              <a:t>§ 1º. </a:t>
            </a:r>
            <a:r>
              <a:rPr lang="pt-BR" sz="2000" b="1" i="1" dirty="0"/>
              <a:t>O órgão ambiental competente, poderá implementar procedimento autorizativo mediante regulamentação específica</a:t>
            </a:r>
            <a:r>
              <a:rPr lang="pt-BR" sz="2000" i="1" dirty="0"/>
              <a:t> sendo que os projetos técnicos, quando necessário, deverão ser acompanhados de ART por profissional legalmente habilitado.</a:t>
            </a:r>
          </a:p>
          <a:p>
            <a:pPr algn="just"/>
            <a:endParaRPr lang="pt-BR" sz="800" i="1" dirty="0"/>
          </a:p>
          <a:p>
            <a:pPr algn="just"/>
            <a:r>
              <a:rPr lang="pt-BR" sz="2000" i="1" dirty="0"/>
              <a:t>§ 2º. </a:t>
            </a:r>
            <a:r>
              <a:rPr lang="pt-BR" sz="2000" b="1" i="1" dirty="0"/>
              <a:t>Nos casos em que as atividades objeto dessa resolução também sejam passiveis de licenciamento ambiental, deverão ser seguidos os procedimentos de licenciamento </a:t>
            </a:r>
            <a:r>
              <a:rPr lang="pt-BR" sz="2000" i="1" dirty="0"/>
              <a:t>estabelecidos nas Resoluções </a:t>
            </a:r>
            <a:r>
              <a:rPr lang="pt-BR" sz="2000" i="1" dirty="0" err="1"/>
              <a:t>Consema</a:t>
            </a:r>
            <a:r>
              <a:rPr lang="pt-BR" sz="2000" i="1" dirty="0"/>
              <a:t> nº 98/2017 e </a:t>
            </a:r>
            <a:r>
              <a:rPr lang="pt-BR" sz="2000" i="1" dirty="0" err="1"/>
              <a:t>Consema</a:t>
            </a:r>
            <a:r>
              <a:rPr lang="pt-BR" sz="2000" i="1" dirty="0"/>
              <a:t>                 nº 99/2017.</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436" y="506780"/>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128/2019</a:t>
            </a:r>
            <a:endParaRPr lang="pt-BR" sz="1200" dirty="0">
              <a:solidFill>
                <a:schemeClr val="bg1"/>
              </a:solidFill>
            </a:endParaRPr>
          </a:p>
        </p:txBody>
      </p:sp>
      <p:sp>
        <p:nvSpPr>
          <p:cNvPr id="9" name="Retângulo 5"/>
          <p:cNvSpPr txBox="1"/>
          <p:nvPr/>
        </p:nvSpPr>
        <p:spPr>
          <a:xfrm>
            <a:off x="3444950" y="1750456"/>
            <a:ext cx="747869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Reconhece outras ações e atividades consideradas como eventuais e de baixo impacto ambiental, de acordo com Art. 3°, inciso X, alínea “k”, da Lei n° 12.651/2012.</a:t>
            </a:r>
          </a:p>
        </p:txBody>
      </p:sp>
    </p:spTree>
    <p:extLst>
      <p:ext uri="{BB962C8B-B14F-4D97-AF65-F5344CB8AC3E}">
        <p14:creationId xmlns:p14="http://schemas.microsoft.com/office/powerpoint/2010/main" val="197768167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8"/>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501445" y="4139253"/>
            <a:ext cx="10442035" cy="1938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000" i="1" dirty="0"/>
              <a:t>Art. 1°. Esta Resolução </a:t>
            </a:r>
            <a:r>
              <a:rPr lang="pt-BR" sz="2000" b="1" i="1" u="sng" dirty="0"/>
              <a:t>estabelece orientações</a:t>
            </a:r>
            <a:r>
              <a:rPr lang="pt-BR" sz="2000" i="1" u="sng" dirty="0"/>
              <a:t> </a:t>
            </a:r>
            <a:r>
              <a:rPr lang="pt-BR" sz="2000" i="1" dirty="0"/>
              <a:t>para aplicação da Lei nº 12.651/2012, que dispõe sobre a proteção da vegetação nativa, da Lei nº11.952/2009, que dispõe sobre regularização fundiária em terras da União, e da Lei nº 6.766/1979, que dispõe sobre o parcelamento do solo urbano, alteradas pela Lei n° 14.285/2021, que dispõe </a:t>
            </a:r>
            <a:r>
              <a:rPr lang="pt-BR" sz="2000" b="1" i="1" u="sng" dirty="0"/>
              <a:t>sobre as áreas de preservação permanente no entorno de cursos d'água em áreas urbanas consolidadas</a:t>
            </a:r>
            <a:r>
              <a:rPr lang="pt-BR" sz="2000" i="1" dirty="0"/>
              <a:t>.</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5423" y="665963"/>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196/2022</a:t>
            </a:r>
            <a:endParaRPr lang="pt-BR" sz="1200" dirty="0">
              <a:solidFill>
                <a:schemeClr val="bg1"/>
              </a:solidFill>
            </a:endParaRPr>
          </a:p>
        </p:txBody>
      </p:sp>
      <p:sp>
        <p:nvSpPr>
          <p:cNvPr id="9" name="Retângulo 5"/>
          <p:cNvSpPr txBox="1"/>
          <p:nvPr/>
        </p:nvSpPr>
        <p:spPr>
          <a:xfrm>
            <a:off x="3444950" y="1750456"/>
            <a:ext cx="7478690" cy="2308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i="1" dirty="0"/>
              <a:t>Estabelece orientações com objetivo de unificar procedimentos na aplicação da Lei n° 14285, 29 de dezembro de 2021 que alterou a Lei nº 12.651, de 25 de maio de 2012, que dispõe sobre a proteção da vegetação nativa, a Lei nº 11.952, de 25 de junho de 2009, que dispõe sobre regularização fundiária em terras da União, e Lei nº 6.766, de 19 de dezembro de 1979, que dispõe sobre o parcelamento do solo urbano, para dispor sobre as áreas de preservação permanente no entorno de cursos d'água em áreas urbanas consolidadas.</a:t>
            </a:r>
          </a:p>
        </p:txBody>
      </p:sp>
    </p:spTree>
    <p:extLst>
      <p:ext uri="{BB962C8B-B14F-4D97-AF65-F5344CB8AC3E}">
        <p14:creationId xmlns:p14="http://schemas.microsoft.com/office/powerpoint/2010/main" val="4152622101"/>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17D680-0398-4D76-A557-39032211F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10625"/>
            <a:ext cx="12188614" cy="6858000"/>
          </a:xfrm>
          <a:prstGeom prst="rect">
            <a:avLst/>
          </a:prstGeom>
        </p:spPr>
      </p:pic>
      <p:sp>
        <p:nvSpPr>
          <p:cNvPr id="108" name="Retângulo 4"/>
          <p:cNvSpPr/>
          <p:nvPr/>
        </p:nvSpPr>
        <p:spPr>
          <a:xfrm>
            <a:off x="-1" y="603683"/>
            <a:ext cx="8643982" cy="896645"/>
          </a:xfrm>
          <a:prstGeom prst="rect">
            <a:avLst/>
          </a:prstGeom>
          <a:solidFill>
            <a:srgbClr val="054D26"/>
          </a:solidFill>
          <a:ln w="12700">
            <a:noFill/>
            <a:miter lim="400000"/>
          </a:ln>
        </p:spPr>
        <p:txBody>
          <a:bodyPr lIns="45719" rIns="45719" anchor="ctr"/>
          <a:lstStyle/>
          <a:p>
            <a:pPr algn="ctr">
              <a:defRPr>
                <a:solidFill>
                  <a:srgbClr val="FFFFFF"/>
                </a:solidFill>
              </a:defRPr>
            </a:pPr>
            <a:endParaRPr dirty="0"/>
          </a:p>
        </p:txBody>
      </p:sp>
      <p:sp>
        <p:nvSpPr>
          <p:cNvPr id="111" name="Retângulo 5"/>
          <p:cNvSpPr txBox="1"/>
          <p:nvPr/>
        </p:nvSpPr>
        <p:spPr>
          <a:xfrm>
            <a:off x="4046089" y="2087173"/>
            <a:ext cx="6877550" cy="4216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000" i="1" dirty="0"/>
              <a:t>Art. 3º. </a:t>
            </a:r>
            <a:r>
              <a:rPr lang="pt-BR" sz="2000" b="1" i="1" u="sng" dirty="0"/>
              <a:t>A fim de atender o caput do artigo 1°</a:t>
            </a:r>
            <a:r>
              <a:rPr lang="pt-BR" sz="2000" i="1" dirty="0"/>
              <a:t> desta resolução, </a:t>
            </a:r>
            <a:r>
              <a:rPr lang="pt-BR" sz="2000" b="1" i="1" dirty="0"/>
              <a:t>o poder executivo municipal </a:t>
            </a:r>
            <a:r>
              <a:rPr lang="pt-BR" sz="2000" b="1" i="1" u="sng" dirty="0"/>
              <a:t>poderá</a:t>
            </a:r>
            <a:r>
              <a:rPr lang="pt-BR" sz="2000" b="1" i="1" dirty="0"/>
              <a:t> seguir o rito</a:t>
            </a:r>
            <a:r>
              <a:rPr lang="pt-BR" sz="2000" i="1" dirty="0"/>
              <a:t>:</a:t>
            </a:r>
          </a:p>
          <a:p>
            <a:pPr algn="just"/>
            <a:endParaRPr lang="pt-BR" sz="800" i="1" dirty="0"/>
          </a:p>
          <a:p>
            <a:pPr algn="just"/>
            <a:r>
              <a:rPr lang="pt-BR" sz="2000" i="1" dirty="0"/>
              <a:t>I - </a:t>
            </a:r>
            <a:r>
              <a:rPr lang="pt-BR" sz="2000" b="1" i="1" dirty="0"/>
              <a:t>Definir a Área Urbana Consolidada</a:t>
            </a:r>
            <a:r>
              <a:rPr lang="pt-BR" sz="2000" i="1" dirty="0"/>
              <a:t>;</a:t>
            </a:r>
          </a:p>
          <a:p>
            <a:pPr algn="just"/>
            <a:r>
              <a:rPr lang="pt-BR" sz="2000" i="1" dirty="0"/>
              <a:t>II - </a:t>
            </a:r>
            <a:r>
              <a:rPr lang="pt-BR" sz="2000" b="1" i="1" dirty="0"/>
              <a:t>Elaborar ou revisar o DSA</a:t>
            </a:r>
            <a:r>
              <a:rPr lang="pt-BR" sz="2000" i="1" dirty="0"/>
              <a:t>; </a:t>
            </a:r>
            <a:r>
              <a:rPr lang="pt-BR" sz="1400" dirty="0"/>
              <a:t>(Diagnóstico Socioambiental)</a:t>
            </a:r>
          </a:p>
          <a:p>
            <a:pPr algn="just"/>
            <a:r>
              <a:rPr lang="pt-BR" sz="2000" i="1" dirty="0"/>
              <a:t>III - </a:t>
            </a:r>
            <a:r>
              <a:rPr lang="pt-BR" sz="2000" b="1" i="1" dirty="0"/>
              <a:t>Elaborar o Projeto de Lei</a:t>
            </a:r>
            <a:r>
              <a:rPr lang="pt-BR" sz="2000" i="1" dirty="0"/>
              <a:t> que estabelecerá as faixas marginais de cursos d'água em área urbana consolidada;</a:t>
            </a:r>
          </a:p>
          <a:p>
            <a:pPr algn="just"/>
            <a:r>
              <a:rPr lang="pt-BR" sz="2000" i="1" dirty="0"/>
              <a:t>IV - </a:t>
            </a:r>
            <a:r>
              <a:rPr lang="pt-BR" sz="2000" b="1" i="1" dirty="0"/>
              <a:t>Encaminhar o DSA e o Projeto de Lei para manifestação do Conselho Municipal de Meio Ambiente </a:t>
            </a:r>
            <a:r>
              <a:rPr lang="pt-BR" sz="2000" i="1" dirty="0"/>
              <a:t>ou, de forma supletiva, para o Conselho Estadual de Meio Ambiente; e</a:t>
            </a:r>
          </a:p>
          <a:p>
            <a:pPr algn="just"/>
            <a:r>
              <a:rPr lang="pt-BR" sz="2000" i="1" dirty="0"/>
              <a:t>V - </a:t>
            </a:r>
            <a:r>
              <a:rPr lang="pt-BR" sz="2000" b="1" i="1" dirty="0"/>
              <a:t>Encaminhar o Projeto de Lei ao poder legislativo municipal</a:t>
            </a:r>
            <a:r>
              <a:rPr lang="pt-BR" sz="2000" i="1" dirty="0"/>
              <a:t>.</a:t>
            </a:r>
          </a:p>
        </p:txBody>
      </p:sp>
      <p:pic>
        <p:nvPicPr>
          <p:cNvPr id="7" name="Imagem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420" y="719998"/>
            <a:ext cx="1245134" cy="98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1"/>
          <p:cNvSpPr txBox="1"/>
          <p:nvPr/>
        </p:nvSpPr>
        <p:spPr>
          <a:xfrm>
            <a:off x="1014921" y="790878"/>
            <a:ext cx="9908718"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pPr>
              <a:lnSpc>
                <a:spcPct val="100000"/>
              </a:lnSpc>
            </a:pPr>
            <a:r>
              <a:rPr lang="pt-BR" dirty="0">
                <a:solidFill>
                  <a:schemeClr val="bg1"/>
                </a:solidFill>
              </a:rPr>
              <a:t>RESOLUÇÃO CONSEMA N° 196/2022</a:t>
            </a:r>
            <a:endParaRPr lang="pt-BR" sz="1200" dirty="0">
              <a:solidFill>
                <a:schemeClr val="bg1"/>
              </a:solidFill>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31" y="2585760"/>
            <a:ext cx="3648613" cy="3219364"/>
          </a:xfrm>
          <a:prstGeom prst="rect">
            <a:avLst/>
          </a:prstGeom>
        </p:spPr>
      </p:pic>
    </p:spTree>
    <p:extLst>
      <p:ext uri="{BB962C8B-B14F-4D97-AF65-F5344CB8AC3E}">
        <p14:creationId xmlns:p14="http://schemas.microsoft.com/office/powerpoint/2010/main" val="268907601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F078C38-97D9-4571-90C1-03913A4FED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 y="460"/>
            <a:ext cx="12188614" cy="6858000"/>
          </a:xfrm>
          <a:prstGeom prst="rect">
            <a:avLst/>
          </a:prstGeom>
        </p:spPr>
      </p:pic>
      <p:pic>
        <p:nvPicPr>
          <p:cNvPr id="2" name="Imagem 5">
            <a:extLst>
              <a:ext uri="{FF2B5EF4-FFF2-40B4-BE49-F238E27FC236}">
                <a16:creationId xmlns:a16="http://schemas.microsoft.com/office/drawing/2014/main" id="{F6350903-6472-7FEC-72AB-6BE37BD39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205" y="5465563"/>
            <a:ext cx="1977589" cy="15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E18389BB-C3CD-AE68-78F7-74F4A9767CD5}"/>
              </a:ext>
            </a:extLst>
          </p:cNvPr>
          <p:cNvSpPr/>
          <p:nvPr/>
        </p:nvSpPr>
        <p:spPr>
          <a:xfrm>
            <a:off x="1869415" y="5003085"/>
            <a:ext cx="8643982" cy="745077"/>
          </a:xfrm>
          <a:prstGeom prst="rect">
            <a:avLst/>
          </a:prstGeom>
          <a:noFill/>
          <a:ln w="12700">
            <a:noFill/>
            <a:miter lim="400000"/>
          </a:ln>
        </p:spPr>
        <p:txBody>
          <a:bodyPr lIns="45719" rIns="45719" anchor="ctr"/>
          <a:lstStyle/>
          <a:p>
            <a:pPr algn="ctr">
              <a:defRPr>
                <a:solidFill>
                  <a:srgbClr val="FFFFFF"/>
                </a:solidFill>
              </a:defRPr>
            </a:pPr>
            <a:r>
              <a:rPr lang="pt-BR" sz="2400" b="1" dirty="0">
                <a:solidFill>
                  <a:srgbClr val="054D26"/>
                </a:solidFill>
                <a:latin typeface="Myriad Pro Cond"/>
              </a:rPr>
              <a:t>LICENCIAMENTO AMBIENTAL</a:t>
            </a:r>
            <a:endParaRPr sz="2400" b="1" dirty="0">
              <a:solidFill>
                <a:srgbClr val="054D26"/>
              </a:solidFill>
              <a:latin typeface="Myriad Pro Cond"/>
            </a:endParaRPr>
          </a:p>
        </p:txBody>
      </p:sp>
      <p:pic>
        <p:nvPicPr>
          <p:cNvPr id="6" name="Logo_alta.ai" descr="Logo_alta.ai">
            <a:extLst>
              <a:ext uri="{FF2B5EF4-FFF2-40B4-BE49-F238E27FC236}">
                <a16:creationId xmlns:a16="http://schemas.microsoft.com/office/drawing/2014/main" id="{92F3F133-5C70-5AA3-70A7-1E66B4B461F5}"/>
              </a:ext>
            </a:extLst>
          </p:cNvPr>
          <p:cNvPicPr>
            <a:picLocks noChangeAspect="1"/>
          </p:cNvPicPr>
          <p:nvPr/>
        </p:nvPicPr>
        <p:blipFill>
          <a:blip r:embed="rId4"/>
          <a:stretch>
            <a:fillRect/>
          </a:stretch>
        </p:blipFill>
        <p:spPr>
          <a:xfrm>
            <a:off x="2367479" y="6101908"/>
            <a:ext cx="2416188" cy="657348"/>
          </a:xfrm>
          <a:prstGeom prst="rect">
            <a:avLst/>
          </a:prstGeom>
          <a:ln w="12700">
            <a:miter lim="400000"/>
          </a:ln>
        </p:spPr>
      </p:pic>
      <p:pic>
        <p:nvPicPr>
          <p:cNvPr id="7" name="Imagem 6">
            <a:extLst>
              <a:ext uri="{FF2B5EF4-FFF2-40B4-BE49-F238E27FC236}">
                <a16:creationId xmlns:a16="http://schemas.microsoft.com/office/drawing/2014/main" id="{96CE47CB-E32E-819A-B11D-4E6EE71B39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6100" y="5737202"/>
            <a:ext cx="1820044" cy="1285861"/>
          </a:xfrm>
          <a:prstGeom prst="rect">
            <a:avLst/>
          </a:prstGeom>
        </p:spPr>
      </p:pic>
      <p:sp>
        <p:nvSpPr>
          <p:cNvPr id="4" name="Retângulo 1">
            <a:extLst>
              <a:ext uri="{FF2B5EF4-FFF2-40B4-BE49-F238E27FC236}">
                <a16:creationId xmlns:a16="http://schemas.microsoft.com/office/drawing/2014/main" id="{5302B88C-38F5-CE14-17AD-183E9FE3C06E}"/>
              </a:ext>
            </a:extLst>
          </p:cNvPr>
          <p:cNvSpPr txBox="1"/>
          <p:nvPr/>
        </p:nvSpPr>
        <p:spPr>
          <a:xfrm>
            <a:off x="731936" y="1627731"/>
            <a:ext cx="3271086" cy="994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sz="4400" dirty="0">
                <a:solidFill>
                  <a:srgbClr val="009639"/>
                </a:solidFill>
              </a:rPr>
              <a:t>Muito Obrigado!</a:t>
            </a:r>
            <a:endParaRPr sz="4400" dirty="0">
              <a:solidFill>
                <a:srgbClr val="009639"/>
              </a:solidFill>
            </a:endParaRPr>
          </a:p>
        </p:txBody>
      </p:sp>
    </p:spTree>
    <p:extLst>
      <p:ext uri="{BB962C8B-B14F-4D97-AF65-F5344CB8AC3E}">
        <p14:creationId xmlns:p14="http://schemas.microsoft.com/office/powerpoint/2010/main" val="2479950149"/>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 y="-3550"/>
            <a:ext cx="12188614" cy="6858000"/>
          </a:xfrm>
          <a:prstGeom prst="rect">
            <a:avLst/>
          </a:prstGeom>
        </p:spPr>
      </p:pic>
      <p:sp>
        <p:nvSpPr>
          <p:cNvPr id="111" name="Retângulo 5"/>
          <p:cNvSpPr txBox="1"/>
          <p:nvPr/>
        </p:nvSpPr>
        <p:spPr>
          <a:xfrm>
            <a:off x="501445" y="3404321"/>
            <a:ext cx="11248103" cy="1785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r>
              <a:rPr lang="pt-BR" sz="2600" b="1" dirty="0"/>
              <a:t>AS MODALIDADES DE LICENCIAMENTO</a:t>
            </a:r>
          </a:p>
          <a:p>
            <a:pPr algn="ctr"/>
            <a:endParaRPr lang="pt-BR" sz="1600" b="1" dirty="0"/>
          </a:p>
          <a:p>
            <a:pPr algn="ctr"/>
            <a:r>
              <a:rPr lang="pt-BR" sz="2600" b="1" dirty="0"/>
              <a:t>E</a:t>
            </a:r>
          </a:p>
          <a:p>
            <a:pPr algn="ctr"/>
            <a:endParaRPr lang="pt-BR" sz="1600" b="1" dirty="0"/>
          </a:p>
          <a:p>
            <a:pPr algn="ctr"/>
            <a:r>
              <a:rPr lang="pt-BR" sz="2600" b="1" dirty="0"/>
              <a:t>OS ESTUDOS CORRELACIONADOS</a:t>
            </a:r>
          </a:p>
        </p:txBody>
      </p:sp>
      <p:pic>
        <p:nvPicPr>
          <p:cNvPr id="5" name="Logo_alta.ai" descr="Logo_alta.ai">
            <a:extLst>
              <a:ext uri="{FF2B5EF4-FFF2-40B4-BE49-F238E27FC236}">
                <a16:creationId xmlns:a16="http://schemas.microsoft.com/office/drawing/2014/main" id="{92F3F133-5C70-5AA3-70A7-1E66B4B461F5}"/>
              </a:ext>
            </a:extLst>
          </p:cNvPr>
          <p:cNvPicPr>
            <a:picLocks noChangeAspect="1"/>
          </p:cNvPicPr>
          <p:nvPr/>
        </p:nvPicPr>
        <p:blipFill>
          <a:blip r:embed="rId3"/>
          <a:stretch>
            <a:fillRect/>
          </a:stretch>
        </p:blipFill>
        <p:spPr>
          <a:xfrm>
            <a:off x="4138919" y="1834708"/>
            <a:ext cx="3917548" cy="1065808"/>
          </a:xfrm>
          <a:prstGeom prst="rect">
            <a:avLst/>
          </a:prstGeom>
          <a:ln w="12700">
            <a:miter lim="400000"/>
          </a:ln>
        </p:spPr>
      </p:pic>
    </p:spTree>
    <p:extLst>
      <p:ext uri="{BB962C8B-B14F-4D97-AF65-F5344CB8AC3E}">
        <p14:creationId xmlns:p14="http://schemas.microsoft.com/office/powerpoint/2010/main" val="26287573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0" y="483611"/>
            <a:ext cx="8643982" cy="745077"/>
          </a:xfrm>
          <a:prstGeom prst="rect">
            <a:avLst/>
          </a:prstGeom>
          <a:solidFill>
            <a:srgbClr val="009639"/>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3" y="570303"/>
            <a:ext cx="4837220" cy="7386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chemeClr val="bg1"/>
                </a:solidFill>
              </a:rPr>
              <a:t>LEI FEDERAL Nº 6.938/1981</a:t>
            </a:r>
          </a:p>
        </p:txBody>
      </p:sp>
      <p:sp>
        <p:nvSpPr>
          <p:cNvPr id="111" name="Retângulo 5"/>
          <p:cNvSpPr txBox="1"/>
          <p:nvPr/>
        </p:nvSpPr>
        <p:spPr>
          <a:xfrm>
            <a:off x="618837" y="2207782"/>
            <a:ext cx="10426152" cy="1938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400" b="1" dirty="0"/>
              <a:t>Art. 10.  </a:t>
            </a:r>
            <a:r>
              <a:rPr lang="pt-BR" sz="2400" dirty="0"/>
              <a:t>A construção, instalação, ampliação e funcionamento de estabelecimentos e atividades utilizadores de recursos ambientais, efetiva ou potencialmente poluidores ou capazes, sob qualquer forma, de causar </a:t>
            </a:r>
            <a:r>
              <a:rPr lang="pt-BR" sz="2400" b="1" dirty="0">
                <a:solidFill>
                  <a:schemeClr val="tx1"/>
                </a:solidFill>
                <a:highlight>
                  <a:srgbClr val="00FF00"/>
                </a:highlight>
              </a:rPr>
              <a:t>degradação ambiental dependerão de prévio licenciamento ambiental. </a:t>
            </a:r>
            <a:r>
              <a:rPr lang="pt-BR" sz="2400" b="1" dirty="0">
                <a:solidFill>
                  <a:srgbClr val="FF0000"/>
                </a:solidFill>
              </a:rPr>
              <a:t> </a:t>
            </a:r>
          </a:p>
          <a:p>
            <a:pPr algn="just"/>
            <a:r>
              <a:rPr lang="pt-BR" sz="2400" dirty="0"/>
              <a:t>     </a:t>
            </a:r>
          </a:p>
        </p:txBody>
      </p:sp>
      <p:pic>
        <p:nvPicPr>
          <p:cNvPr id="2" name="Picture 2">
            <a:extLst>
              <a:ext uri="{FF2B5EF4-FFF2-40B4-BE49-F238E27FC236}">
                <a16:creationId xmlns:a16="http://schemas.microsoft.com/office/drawing/2014/main" id="{2834472E-2DFD-CA35-097A-05A9E67F83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079485"/>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90375"/>
            <a:ext cx="4745849" cy="658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Tipologia de Licenciamento</a:t>
            </a:r>
            <a:endParaRPr dirty="0">
              <a:solidFill>
                <a:srgbClr val="054D26"/>
              </a:solidFill>
            </a:endParaRPr>
          </a:p>
        </p:txBody>
      </p:sp>
      <p:sp>
        <p:nvSpPr>
          <p:cNvPr id="111" name="Retângulo 5"/>
          <p:cNvSpPr txBox="1"/>
          <p:nvPr/>
        </p:nvSpPr>
        <p:spPr>
          <a:xfrm>
            <a:off x="530206" y="1778507"/>
            <a:ext cx="11131587"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r>
              <a:rPr lang="pt-BR" sz="1800" dirty="0"/>
              <a:t>Artigo 2° Resolução Consema n° 98:</a:t>
            </a:r>
          </a:p>
          <a:p>
            <a:endParaRPr lang="pt-BR" sz="1800" dirty="0"/>
          </a:p>
          <a:p>
            <a:pPr algn="just"/>
            <a:r>
              <a:rPr lang="pt-BR" sz="1800" b="1" i="0" u="none" strike="noStrike" baseline="0" dirty="0">
                <a:solidFill>
                  <a:schemeClr val="tx1"/>
                </a:solidFill>
                <a:highlight>
                  <a:srgbClr val="C7FF97"/>
                </a:highlight>
              </a:rPr>
              <a:t>X - Autorização Ambiental (AuA): </a:t>
            </a:r>
            <a:r>
              <a:rPr lang="pt-BR" sz="1800" b="0" i="0" u="none" strike="noStrike" baseline="0" dirty="0">
                <a:solidFill>
                  <a:schemeClr val="tx1"/>
                </a:solidFill>
                <a:highlight>
                  <a:srgbClr val="C7FF97"/>
                </a:highlight>
              </a:rPr>
              <a:t>documento de licenciamento ambiental simplificado, constituído por um único ato, que aprova a localização e concepção do empreendimento ou atividade, bem como sua implantação e operação, de acordo com os controles ambientais aplicáveis a serem definidos pelo órgão ambiental licenciador; </a:t>
            </a:r>
          </a:p>
          <a:p>
            <a:pPr algn="l"/>
            <a:endParaRPr lang="pt-BR" sz="1800" b="0" i="0" u="none" strike="noStrike" baseline="0" dirty="0">
              <a:solidFill>
                <a:schemeClr val="tx1"/>
              </a:solidFill>
              <a:highlight>
                <a:srgbClr val="C7FF97"/>
              </a:highlight>
            </a:endParaRPr>
          </a:p>
          <a:p>
            <a:pPr algn="just"/>
            <a:r>
              <a:rPr lang="pt-BR" sz="1800" b="1" i="0" u="none" strike="noStrike" baseline="0" dirty="0">
                <a:solidFill>
                  <a:schemeClr val="tx1"/>
                </a:solidFill>
                <a:highlight>
                  <a:srgbClr val="C7FF97"/>
                </a:highlight>
              </a:rPr>
              <a:t>XVI - Certidão de Conformidade Ambiental: </a:t>
            </a:r>
            <a:r>
              <a:rPr lang="pt-BR" sz="1800" b="0" i="0" u="none" strike="noStrike" baseline="0" dirty="0">
                <a:solidFill>
                  <a:schemeClr val="tx1"/>
                </a:solidFill>
                <a:highlight>
                  <a:srgbClr val="C7FF97"/>
                </a:highlight>
              </a:rPr>
              <a:t>documento que certifica que o porte da atividade está abaixo dos limites fixados para licenciamento ambiental; </a:t>
            </a:r>
          </a:p>
          <a:p>
            <a:pPr algn="l"/>
            <a:endParaRPr lang="pt-BR" sz="1800" b="0" i="0" u="none" strike="noStrike" baseline="0" dirty="0">
              <a:solidFill>
                <a:schemeClr val="tx1"/>
              </a:solidFill>
              <a:highlight>
                <a:srgbClr val="C7FF97"/>
              </a:highlight>
            </a:endParaRPr>
          </a:p>
          <a:p>
            <a:pPr algn="just"/>
            <a:r>
              <a:rPr lang="pt-BR" sz="1800" b="1" i="0" u="none" strike="noStrike" baseline="0" dirty="0">
                <a:solidFill>
                  <a:schemeClr val="tx1"/>
                </a:solidFill>
                <a:highlight>
                  <a:srgbClr val="C7FF97"/>
                </a:highlight>
              </a:rPr>
              <a:t>XVIII - Declaração de Conformidade Ambiental: </a:t>
            </a:r>
            <a:r>
              <a:rPr lang="pt-BR" sz="1800" b="0" i="0" u="none" strike="noStrike" baseline="0" dirty="0">
                <a:solidFill>
                  <a:schemeClr val="tx1"/>
                </a:solidFill>
                <a:highlight>
                  <a:srgbClr val="C7FF97"/>
                </a:highlight>
              </a:rPr>
              <a:t>documento subscrito por profissional legalmente habilitado, obrigatoriamente acompanhada de Anotação de Responsabilidade Técnica (ART) ou documento equivalente, expedido pelo Conselho Regional de Classe do Profissional, que comprova, junto ao órgão ambiental licenciador, que o empreendimento ou atividade está localizado de acordo com a legislação ambiental e florestal vigente e que trata de forma adequada seus efluentes atmosféricos, líquidos e resíduos sólidos.</a:t>
            </a:r>
            <a:endParaRPr sz="1800" dirty="0">
              <a:solidFill>
                <a:schemeClr val="tx1"/>
              </a:solidFill>
              <a:highlight>
                <a:srgbClr val="C7FF97"/>
              </a:highlight>
            </a:endParaRPr>
          </a:p>
        </p:txBody>
      </p:sp>
      <p:sp>
        <p:nvSpPr>
          <p:cNvPr id="5" name="CaixaDeTexto 4">
            <a:extLst>
              <a:ext uri="{FF2B5EF4-FFF2-40B4-BE49-F238E27FC236}">
                <a16:creationId xmlns:a16="http://schemas.microsoft.com/office/drawing/2014/main" id="{034E52A7-3C86-202E-3A62-EC3C4245E330}"/>
              </a:ext>
            </a:extLst>
          </p:cNvPr>
          <p:cNvSpPr txBox="1"/>
          <p:nvPr/>
        </p:nvSpPr>
        <p:spPr>
          <a:xfrm>
            <a:off x="4599295" y="1731751"/>
            <a:ext cx="4254351" cy="369330"/>
          </a:xfrm>
          <a:prstGeom prst="rect">
            <a:avLst/>
          </a:prstGeom>
          <a:solidFill>
            <a:srgbClr val="C7FF9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yriad Pro Cond"/>
                <a:sym typeface="Calibri"/>
              </a:rPr>
              <a:t>   X  Resolução Conama n° 237</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90375"/>
            <a:ext cx="4745849"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Tipologia de Licenciamento</a:t>
            </a:r>
            <a:endParaRPr dirty="0">
              <a:solidFill>
                <a:srgbClr val="054D26"/>
              </a:solidFill>
            </a:endParaRPr>
          </a:p>
        </p:txBody>
      </p:sp>
      <p:sp>
        <p:nvSpPr>
          <p:cNvPr id="111" name="Retângulo 5"/>
          <p:cNvSpPr txBox="1"/>
          <p:nvPr/>
        </p:nvSpPr>
        <p:spPr>
          <a:xfrm>
            <a:off x="530206" y="1412036"/>
            <a:ext cx="11131587" cy="5355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r>
              <a:rPr lang="pt-BR" sz="1800" dirty="0"/>
              <a:t>Artigo 2° Resolução Consema n° 98:</a:t>
            </a:r>
          </a:p>
          <a:p>
            <a:endParaRPr lang="pt-BR" sz="1800" dirty="0"/>
          </a:p>
          <a:p>
            <a:pPr algn="just"/>
            <a:r>
              <a:rPr lang="pt-BR" sz="1800" b="0" i="0" u="none" strike="noStrike" baseline="0" dirty="0">
                <a:solidFill>
                  <a:srgbClr val="000000"/>
                </a:solidFill>
              </a:rPr>
              <a:t>XXV - Licença Ambiental Prévia (LAP): documento que aprova a concepção e localização de empreendimento ou atividade, atestando sua viabilidade ambiental, com o estabelecimento dos requisitos básicos e condicionantes a serem atendidos nas próximas fases de sua implementação; </a:t>
            </a:r>
          </a:p>
          <a:p>
            <a:pPr algn="just"/>
            <a:endParaRPr lang="pt-BR" sz="1800" b="0" i="0" u="none" strike="noStrike" baseline="0" dirty="0">
              <a:solidFill>
                <a:srgbClr val="000000"/>
              </a:solidFill>
            </a:endParaRPr>
          </a:p>
          <a:p>
            <a:pPr algn="just"/>
            <a:r>
              <a:rPr lang="pt-BR" sz="1800" b="0" i="0" u="none" strike="noStrike" baseline="0" dirty="0">
                <a:solidFill>
                  <a:srgbClr val="000000"/>
                </a:solidFill>
              </a:rPr>
              <a:t>XXVI - Licença Ambiental de Instalação (LAI): documento que autoriza a instalação do empreendimento ou atividade, de acordo com as especificações constantes dos planos, programas e projetos aprovados, incluindo as medidas de controle ambiental e demais condicionantes; </a:t>
            </a:r>
          </a:p>
          <a:p>
            <a:pPr algn="just"/>
            <a:endParaRPr lang="pt-BR" sz="1800" b="0" i="0" u="none" strike="noStrike" baseline="0" dirty="0">
              <a:solidFill>
                <a:srgbClr val="000000"/>
              </a:solidFill>
            </a:endParaRPr>
          </a:p>
          <a:p>
            <a:pPr algn="just"/>
            <a:r>
              <a:rPr lang="pt-BR" sz="1800" b="0" i="0" u="none" strike="noStrike" baseline="0" dirty="0">
                <a:solidFill>
                  <a:srgbClr val="000000"/>
                </a:solidFill>
              </a:rPr>
              <a:t>XXVII - Licença Ambiental de Operação (LAO): documento que autoriza a operação da atividade ou empreendimento, após a verificação do efetivo cumprimento das licenças anteriores, com as medidas de controle ambiental e condicionantes determinados para a operação e, quando necessário, para a sua desativação; </a:t>
            </a:r>
          </a:p>
          <a:p>
            <a:pPr algn="just"/>
            <a:endParaRPr lang="pt-BR" sz="1800" dirty="0"/>
          </a:p>
          <a:p>
            <a:pPr algn="just"/>
            <a:r>
              <a:rPr lang="pt-BR" sz="1800" b="1" i="0" u="none" strike="noStrike" baseline="0" dirty="0">
                <a:solidFill>
                  <a:schemeClr val="tx1"/>
                </a:solidFill>
                <a:highlight>
                  <a:srgbClr val="C7FF97"/>
                </a:highlight>
              </a:rPr>
              <a:t>XXVIII - Licença Ambiental por Compromisso (LAC): </a:t>
            </a:r>
            <a:r>
              <a:rPr lang="pt-BR" sz="1800" b="0" i="0" u="none" strike="noStrike" baseline="0" dirty="0">
                <a:solidFill>
                  <a:schemeClr val="tx1"/>
                </a:solidFill>
                <a:highlight>
                  <a:srgbClr val="C7FF97"/>
                </a:highlight>
              </a:rPr>
              <a:t>documento de licenciamento, preferencialmente obtido por meio eletrônico, em uma única etapa, por meio de declaração de compromisso do empreendedor aos critérios e pré-condições estabelecidas pelo órgão ambiental licenciador para a instalação e operação do empreendimento ou atividade; (Redação dada pela Resolução CONSEMA nº 133, de 2019) </a:t>
            </a:r>
            <a:endParaRPr sz="1800" dirty="0">
              <a:solidFill>
                <a:schemeClr val="tx1"/>
              </a:solidFill>
              <a:highlight>
                <a:srgbClr val="C7FF97"/>
              </a:highlight>
            </a:endParaRPr>
          </a:p>
        </p:txBody>
      </p:sp>
      <p:sp>
        <p:nvSpPr>
          <p:cNvPr id="2" name="CaixaDeTexto 1">
            <a:extLst>
              <a:ext uri="{FF2B5EF4-FFF2-40B4-BE49-F238E27FC236}">
                <a16:creationId xmlns:a16="http://schemas.microsoft.com/office/drawing/2014/main" id="{1CABEA1A-956F-A4E4-7B45-C9E978AC8236}"/>
              </a:ext>
            </a:extLst>
          </p:cNvPr>
          <p:cNvSpPr txBox="1"/>
          <p:nvPr/>
        </p:nvSpPr>
        <p:spPr>
          <a:xfrm>
            <a:off x="6073038" y="1563604"/>
            <a:ext cx="4254351" cy="369330"/>
          </a:xfrm>
          <a:prstGeom prst="rect">
            <a:avLst/>
          </a:prstGeom>
          <a:solidFill>
            <a:srgbClr val="C7FF9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yriad Pro Cond"/>
                <a:sym typeface="Calibri"/>
              </a:rPr>
              <a:t>   X  Resolução Conama n° 237</a:t>
            </a:r>
          </a:p>
        </p:txBody>
      </p:sp>
    </p:spTree>
    <p:extLst>
      <p:ext uri="{BB962C8B-B14F-4D97-AF65-F5344CB8AC3E}">
        <p14:creationId xmlns:p14="http://schemas.microsoft.com/office/powerpoint/2010/main" val="4199278102"/>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90375"/>
            <a:ext cx="5326136"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Modalidades de Licenciamento</a:t>
            </a:r>
            <a:endParaRPr dirty="0">
              <a:solidFill>
                <a:srgbClr val="054D26"/>
              </a:solidFill>
            </a:endParaRPr>
          </a:p>
        </p:txBody>
      </p:sp>
      <p:sp>
        <p:nvSpPr>
          <p:cNvPr id="111" name="Retângulo 5"/>
          <p:cNvSpPr txBox="1"/>
          <p:nvPr/>
        </p:nvSpPr>
        <p:spPr>
          <a:xfrm>
            <a:off x="530206" y="1412036"/>
            <a:ext cx="11131587" cy="5355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r>
              <a:rPr lang="pt-BR" sz="1800" b="0" i="0" u="none" strike="noStrike" baseline="0" dirty="0">
                <a:solidFill>
                  <a:srgbClr val="000000"/>
                </a:solidFill>
              </a:rPr>
              <a:t>Art. 9º São modalidades de licenciamento ambiental: </a:t>
            </a:r>
          </a:p>
          <a:p>
            <a:r>
              <a:rPr lang="pt-BR" sz="1800" b="0" i="0" u="none" strike="noStrike" baseline="0" dirty="0">
                <a:solidFill>
                  <a:srgbClr val="000000"/>
                </a:solidFill>
              </a:rPr>
              <a:t>I – Licenciamento Trifásico, por meio de LAP, LAI e LAO*; </a:t>
            </a:r>
          </a:p>
          <a:p>
            <a:r>
              <a:rPr lang="pt-BR" sz="1800" b="0" i="0" u="none" strike="noStrike" baseline="0" dirty="0">
                <a:solidFill>
                  <a:srgbClr val="000000"/>
                </a:solidFill>
              </a:rPr>
              <a:t>II – Licenciamento Simplificado, por meio de AuA; </a:t>
            </a:r>
          </a:p>
          <a:p>
            <a:r>
              <a:rPr lang="pt-BR" sz="1800" b="0" i="0" u="none" strike="noStrike" baseline="0" dirty="0">
                <a:solidFill>
                  <a:srgbClr val="000000"/>
                </a:solidFill>
              </a:rPr>
              <a:t>III - Licenciamento por Compromisso, por meio de LAC</a:t>
            </a:r>
            <a:r>
              <a:rPr lang="pt-BR" sz="1800" b="0" i="0" u="none" strike="noStrike" baseline="0" dirty="0">
                <a:solidFill>
                  <a:schemeClr val="tx1"/>
                </a:solidFill>
              </a:rPr>
              <a:t>. (Redação dada pela Resolução CONSEMA nº 133, de 2019).</a:t>
            </a:r>
          </a:p>
          <a:p>
            <a:pPr algn="just"/>
            <a:r>
              <a:rPr lang="pt-BR" sz="1800" b="1" i="0" u="none" strike="noStrike" baseline="0" dirty="0">
                <a:solidFill>
                  <a:srgbClr val="009639"/>
                </a:solidFill>
              </a:rPr>
              <a:t>* Aplicada também na regularização do licenciamento ambiental - empreendimentos ou atividades que se encontrem implantados ou em operação sem o devido licenciamento ambiental.</a:t>
            </a:r>
          </a:p>
          <a:p>
            <a:pPr algn="just"/>
            <a:endParaRPr lang="pt-BR" sz="1800" b="1" i="0" u="none" strike="noStrike" baseline="0" dirty="0">
              <a:solidFill>
                <a:srgbClr val="009639"/>
              </a:solidFill>
            </a:endParaRPr>
          </a:p>
          <a:p>
            <a:pPr algn="just"/>
            <a:r>
              <a:rPr lang="pt-BR" sz="1800" b="1" i="0" u="none" strike="noStrike" baseline="0" dirty="0">
                <a:solidFill>
                  <a:srgbClr val="009639"/>
                </a:solidFill>
              </a:rPr>
              <a:t>Atos em única Etapa – Diferenças ??</a:t>
            </a:r>
          </a:p>
          <a:p>
            <a:pPr algn="just"/>
            <a:endParaRPr lang="pt-BR" sz="1800" b="1" dirty="0">
              <a:solidFill>
                <a:srgbClr val="009639"/>
              </a:solidFill>
            </a:endParaRPr>
          </a:p>
          <a:p>
            <a:pPr algn="just"/>
            <a:r>
              <a:rPr lang="pt-BR" sz="1800" b="1" i="0" u="none" strike="noStrike" baseline="0" dirty="0">
                <a:solidFill>
                  <a:srgbClr val="009639"/>
                </a:solidFill>
              </a:rPr>
              <a:t>Licença Ambiental por Compromisso (LAC)  X AuA</a:t>
            </a:r>
          </a:p>
          <a:p>
            <a:pPr algn="just"/>
            <a:r>
              <a:rPr lang="pt-BR" sz="1800" b="1" dirty="0">
                <a:solidFill>
                  <a:srgbClr val="009639"/>
                </a:solidFill>
              </a:rPr>
              <a:t>Renovação Automática de Licença Ambiental de Operação (Novo Procedimento IMA)</a:t>
            </a:r>
          </a:p>
          <a:p>
            <a:pPr algn="just"/>
            <a:endParaRPr lang="pt-BR" sz="1800" dirty="0">
              <a:solidFill>
                <a:srgbClr val="009639"/>
              </a:solidFill>
            </a:endParaRPr>
          </a:p>
          <a:p>
            <a:pPr algn="just"/>
            <a:r>
              <a:rPr lang="pt-BR" sz="1800" b="0" i="0" u="none" strike="noStrike" baseline="0" dirty="0">
                <a:solidFill>
                  <a:srgbClr val="000000"/>
                </a:solidFill>
                <a:latin typeface="Arial" panose="020B0604020202020204" pitchFamily="34" charset="0"/>
              </a:rPr>
              <a:t>§2º O licenciamento simplificado de que trata o inciso II do caput, aplicar-se-á nos termos e casos taxativamente previstos no Anexo VI, nos quais se prevê a expedição de AuA.</a:t>
            </a:r>
          </a:p>
          <a:p>
            <a:pPr algn="just"/>
            <a:r>
              <a:rPr lang="pt-BR" sz="1800" b="0" i="0" u="none" strike="noStrike" baseline="0" dirty="0">
                <a:solidFill>
                  <a:srgbClr val="000000"/>
                </a:solidFill>
                <a:latin typeface="Arial" panose="020B0604020202020204" pitchFamily="34" charset="0"/>
              </a:rPr>
              <a:t>Art. 12. O Licenciamento por Compromisso será efetuado por meio eletrônico, </a:t>
            </a:r>
            <a:r>
              <a:rPr lang="pt-BR" sz="1800" b="1" i="0" u="none" strike="noStrike" baseline="0" dirty="0">
                <a:solidFill>
                  <a:srgbClr val="000000"/>
                </a:solidFill>
                <a:latin typeface="Arial" panose="020B0604020202020204" pitchFamily="34" charset="0"/>
              </a:rPr>
              <a:t>em uma única etapa, por meio de declaração de compromisso do empreendedor aos critérios e pré-condições estabelecidas pelo órgão ambiental licenciador, </a:t>
            </a:r>
            <a:r>
              <a:rPr lang="pt-BR" sz="1800" b="0" i="0" u="none" strike="noStrike" baseline="0" dirty="0">
                <a:solidFill>
                  <a:srgbClr val="000000"/>
                </a:solidFill>
                <a:latin typeface="Arial" panose="020B0604020202020204" pitchFamily="34" charset="0"/>
              </a:rPr>
              <a:t>para a instalação e operação de empreendimentos ou atividades, nos termos da Lei. </a:t>
            </a:r>
            <a:r>
              <a:rPr lang="pt-BR" sz="1800" b="0" i="0" u="none" strike="noStrike" baseline="0" dirty="0">
                <a:solidFill>
                  <a:schemeClr val="tx1"/>
                </a:solidFill>
                <a:latin typeface="Arial" panose="020B0604020202020204" pitchFamily="34" charset="0"/>
              </a:rPr>
              <a:t>(Redação dada pela Resolução CONSEMA nº 133, de 2019)  </a:t>
            </a:r>
            <a:endParaRPr sz="1800" dirty="0">
              <a:solidFill>
                <a:schemeClr val="tx1"/>
              </a:solidFill>
            </a:endParaRPr>
          </a:p>
        </p:txBody>
      </p:sp>
    </p:spTree>
    <p:extLst>
      <p:ext uri="{BB962C8B-B14F-4D97-AF65-F5344CB8AC3E}">
        <p14:creationId xmlns:p14="http://schemas.microsoft.com/office/powerpoint/2010/main" val="2327863803"/>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521927"/>
            <a:ext cx="5326136"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Modalidades de Licenciamento</a:t>
            </a:r>
            <a:endParaRPr dirty="0">
              <a:solidFill>
                <a:srgbClr val="054D26"/>
              </a:solidFill>
            </a:endParaRPr>
          </a:p>
        </p:txBody>
      </p:sp>
      <p:sp>
        <p:nvSpPr>
          <p:cNvPr id="111" name="Retângulo 5"/>
          <p:cNvSpPr txBox="1"/>
          <p:nvPr/>
        </p:nvSpPr>
        <p:spPr>
          <a:xfrm>
            <a:off x="530206" y="1219528"/>
            <a:ext cx="11131587" cy="5709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r>
              <a:rPr lang="pt-BR" sz="1600" b="1" i="0" u="none" strike="noStrike" baseline="0" dirty="0">
                <a:solidFill>
                  <a:srgbClr val="054D26"/>
                </a:solidFill>
              </a:rPr>
              <a:t>Exemplos:</a:t>
            </a:r>
          </a:p>
          <a:p>
            <a:r>
              <a:rPr lang="pt-BR" sz="1600" b="0" i="0" u="none" strike="noStrike" baseline="0" dirty="0">
                <a:solidFill>
                  <a:srgbClr val="000000"/>
                </a:solidFill>
              </a:rPr>
              <a:t>43.40.00 - Postos de recolhimento de embalagens de agrotóxicos, vazias ou contendo resíduos. </a:t>
            </a:r>
          </a:p>
          <a:p>
            <a:r>
              <a:rPr lang="pt-BR" sz="1600" b="0" i="0" u="none" strike="noStrike" baseline="0" dirty="0">
                <a:solidFill>
                  <a:srgbClr val="000000"/>
                </a:solidFill>
              </a:rPr>
              <a:t>Pot. Poluidor/Degradador: Ar: P Água: P Solo: P Geral: P Porte: Único </a:t>
            </a:r>
          </a:p>
          <a:p>
            <a:r>
              <a:rPr lang="pt-BR" sz="1600" b="1" i="0" u="none" strike="noStrike" baseline="0" dirty="0">
                <a:solidFill>
                  <a:srgbClr val="000000"/>
                </a:solidFill>
              </a:rPr>
              <a:t>Esta atividade será licenciada por meio da expedição de Autorização Ambiental – AuA. </a:t>
            </a:r>
          </a:p>
          <a:p>
            <a:endParaRPr lang="pt-BR" sz="1600" b="0" i="0" u="none" strike="noStrike" baseline="0" dirty="0">
              <a:solidFill>
                <a:srgbClr val="000000"/>
              </a:solidFill>
            </a:endParaRPr>
          </a:p>
          <a:p>
            <a:endParaRPr lang="pt-BR" sz="1600" dirty="0"/>
          </a:p>
          <a:p>
            <a:r>
              <a:rPr lang="pt-BR" sz="1600" b="0" i="0" u="none" strike="noStrike" baseline="0" dirty="0">
                <a:solidFill>
                  <a:srgbClr val="000000"/>
                </a:solidFill>
              </a:rPr>
              <a:t>01.54.05 - Granja de suínos – Unidade de produção de desmamados. </a:t>
            </a:r>
          </a:p>
          <a:p>
            <a:r>
              <a:rPr lang="pt-BR" sz="1600" b="0" i="0" u="none" strike="noStrike" baseline="0" dirty="0">
                <a:solidFill>
                  <a:srgbClr val="000000"/>
                </a:solidFill>
              </a:rPr>
              <a:t>Pot. Poluidor/degradador: Ar: P Água: M Solo: P Geral: M </a:t>
            </a:r>
          </a:p>
          <a:p>
            <a:r>
              <a:rPr lang="pt-BR" sz="1600" b="0" i="0" u="none" strike="noStrike" baseline="0" dirty="0">
                <a:solidFill>
                  <a:srgbClr val="000000"/>
                </a:solidFill>
              </a:rPr>
              <a:t>Porte Pequeno: 120 ≤ </a:t>
            </a:r>
            <a:r>
              <a:rPr lang="pt-BR" sz="1600" b="0" i="0" u="none" strike="noStrike" baseline="0" dirty="0" err="1">
                <a:solidFill>
                  <a:srgbClr val="000000"/>
                </a:solidFill>
              </a:rPr>
              <a:t>CmáxC</a:t>
            </a:r>
            <a:r>
              <a:rPr lang="pt-BR" sz="1600" b="0" i="0" u="none" strike="noStrike" baseline="0" dirty="0">
                <a:solidFill>
                  <a:srgbClr val="000000"/>
                </a:solidFill>
              </a:rPr>
              <a:t> ≤ 700 (RAP) </a:t>
            </a:r>
          </a:p>
          <a:p>
            <a:r>
              <a:rPr lang="pt-BR" sz="1600" b="0" i="0" u="none" strike="noStrike" baseline="0" dirty="0">
                <a:solidFill>
                  <a:srgbClr val="000000"/>
                </a:solidFill>
              </a:rPr>
              <a:t>Porte Médio: 700 &lt; </a:t>
            </a:r>
            <a:r>
              <a:rPr lang="pt-BR" sz="1600" b="0" i="0" u="none" strike="noStrike" baseline="0" dirty="0" err="1">
                <a:solidFill>
                  <a:srgbClr val="000000"/>
                </a:solidFill>
              </a:rPr>
              <a:t>Cmáx</a:t>
            </a:r>
            <a:r>
              <a:rPr lang="pt-BR" sz="1600" b="0" i="0" u="none" strike="noStrike" baseline="0" dirty="0">
                <a:solidFill>
                  <a:srgbClr val="000000"/>
                </a:solidFill>
              </a:rPr>
              <a:t> C &lt; 1.200 (RAP) </a:t>
            </a:r>
          </a:p>
          <a:p>
            <a:r>
              <a:rPr lang="fr-FR" sz="1600" b="0" i="0" u="none" strike="noStrike" baseline="0" dirty="0">
                <a:solidFill>
                  <a:srgbClr val="000000"/>
                </a:solidFill>
              </a:rPr>
              <a:t>Porte Grande: CmáxC ≥ 1.200 (EAS) </a:t>
            </a:r>
          </a:p>
          <a:p>
            <a:r>
              <a:rPr lang="pt-BR" sz="1600" b="1" i="0" u="none" strike="noStrike" baseline="0" dirty="0">
                <a:solidFill>
                  <a:srgbClr val="000000"/>
                </a:solidFill>
              </a:rPr>
              <a:t>O porte inferior ao caracterizado como porte “P”, será licenciado por meio da expedição de Autorização Ambiental – AuA. </a:t>
            </a:r>
          </a:p>
          <a:p>
            <a:endParaRPr lang="pt-BR" sz="1600" b="0" i="0" u="none" strike="noStrike" baseline="0" dirty="0">
              <a:solidFill>
                <a:srgbClr val="000000"/>
              </a:solidFill>
            </a:endParaRPr>
          </a:p>
          <a:p>
            <a:endParaRPr lang="pt-BR" sz="1600" b="0" i="0" u="none" strike="noStrike" baseline="0" dirty="0">
              <a:solidFill>
                <a:srgbClr val="000000"/>
              </a:solidFill>
            </a:endParaRPr>
          </a:p>
          <a:p>
            <a:r>
              <a:rPr lang="pt-BR" sz="1600" dirty="0"/>
              <a:t>34.16.00 - Antenas de telecomunicações com estrutura em torre ou poste. </a:t>
            </a:r>
          </a:p>
          <a:p>
            <a:r>
              <a:rPr lang="pt-BR" sz="1600" dirty="0"/>
              <a:t>Pot. Poluidor/Degradador: Ar: P Água: P Solo: M Geral: M </a:t>
            </a:r>
          </a:p>
          <a:p>
            <a:r>
              <a:rPr lang="pt-BR" sz="1600" dirty="0"/>
              <a:t>Porte Pequeno: FR ≤ 100 (RAP) </a:t>
            </a:r>
          </a:p>
          <a:p>
            <a:r>
              <a:rPr lang="pt-BR" sz="1600" dirty="0"/>
              <a:t>Porte Médio: 100 &lt; FR &lt; 10.000.000 (RAP) </a:t>
            </a:r>
          </a:p>
          <a:p>
            <a:r>
              <a:rPr lang="fr-FR" sz="1600" dirty="0"/>
              <a:t>Porte Grande: FR ≥ 10.000.000 (EAS) </a:t>
            </a:r>
          </a:p>
          <a:p>
            <a:r>
              <a:rPr lang="pt-BR" sz="1600" b="1" dirty="0"/>
              <a:t>Esta atividade poderá ser licenciada por meio da expedição de Licença Ambiental por Compromisso – LAC. (Redação dada pela Resolução CONSEMA nº 133, de 2019) </a:t>
            </a:r>
          </a:p>
          <a:p>
            <a:endParaRPr lang="pt-BR" sz="1300" i="0" u="none" strike="noStrike" baseline="0" dirty="0">
              <a:solidFill>
                <a:schemeClr val="tx1"/>
              </a:solidFill>
            </a:endParaRPr>
          </a:p>
        </p:txBody>
      </p:sp>
    </p:spTree>
    <p:extLst>
      <p:ext uri="{BB962C8B-B14F-4D97-AF65-F5344CB8AC3E}">
        <p14:creationId xmlns:p14="http://schemas.microsoft.com/office/powerpoint/2010/main" val="3111522653"/>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497864"/>
            <a:ext cx="4619211"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Responsabilidade  Técnica </a:t>
            </a:r>
            <a:endParaRPr dirty="0">
              <a:solidFill>
                <a:srgbClr val="054D26"/>
              </a:solidFill>
            </a:endParaRPr>
          </a:p>
        </p:txBody>
      </p:sp>
      <p:sp>
        <p:nvSpPr>
          <p:cNvPr id="111" name="Retângulo 5"/>
          <p:cNvSpPr txBox="1"/>
          <p:nvPr/>
        </p:nvSpPr>
        <p:spPr>
          <a:xfrm>
            <a:off x="530206" y="1051080"/>
            <a:ext cx="11131587" cy="5078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endParaRPr lang="pt-BR" sz="1800" b="0" i="0" u="none" strike="noStrike" baseline="0" dirty="0">
              <a:solidFill>
                <a:srgbClr val="000000"/>
              </a:solidFill>
            </a:endParaRPr>
          </a:p>
          <a:p>
            <a:pPr algn="just"/>
            <a:r>
              <a:rPr lang="pt-BR" sz="1800" b="0" i="0" u="none" strike="noStrike" baseline="0" dirty="0">
                <a:solidFill>
                  <a:srgbClr val="000000"/>
                </a:solidFill>
              </a:rPr>
              <a:t>Art. 14. As atividades indicadas no Anexo VI desta resolução que estejam </a:t>
            </a:r>
            <a:r>
              <a:rPr lang="pt-BR" sz="1800" b="1" i="0" u="none" strike="noStrike" baseline="0" dirty="0">
                <a:solidFill>
                  <a:srgbClr val="000000"/>
                </a:solidFill>
              </a:rPr>
              <a:t>abaixo dos limites fixados para fins de licenciamento ambiental</a:t>
            </a:r>
            <a:r>
              <a:rPr lang="pt-BR" sz="1800" b="0" i="0" u="none" strike="noStrike" baseline="0" dirty="0">
                <a:solidFill>
                  <a:srgbClr val="000000"/>
                </a:solidFill>
              </a:rPr>
              <a:t>, desde que sejam atividades não licenciadas pelos municípios, poderão ser objeto de cadastramento junto ao órgão ambiental licenciador, em modelo simplificado e por meio de formulário próprio, devendo ser emitido documento intitulado ― Certidão de Conformidade Ambiental. </a:t>
            </a:r>
          </a:p>
          <a:p>
            <a:pPr algn="just"/>
            <a:endParaRPr lang="pt-BR" sz="1800" b="1" i="0" u="none" strike="noStrike" baseline="0" dirty="0">
              <a:solidFill>
                <a:schemeClr val="bg1"/>
              </a:solidFill>
              <a:highlight>
                <a:srgbClr val="054D26"/>
              </a:highlight>
            </a:endParaRPr>
          </a:p>
          <a:p>
            <a:pPr algn="just"/>
            <a:r>
              <a:rPr lang="pt-BR" sz="1800" b="1" i="0" u="none" strike="noStrike" baseline="0" dirty="0">
                <a:solidFill>
                  <a:schemeClr val="bg1"/>
                </a:solidFill>
                <a:highlight>
                  <a:srgbClr val="054D26"/>
                </a:highlight>
              </a:rPr>
              <a:t>§1º Caso o município esteja realizando licenciamento ambiental, caberá ao Conselho Municipal de Meio Ambiente definir se as atividades de que trata o </a:t>
            </a:r>
            <a:r>
              <a:rPr lang="pt-BR" sz="1800" b="1" i="1" u="none" strike="noStrike" baseline="0" dirty="0">
                <a:solidFill>
                  <a:schemeClr val="bg1"/>
                </a:solidFill>
                <a:highlight>
                  <a:srgbClr val="054D26"/>
                </a:highlight>
              </a:rPr>
              <a:t>caput </a:t>
            </a:r>
            <a:r>
              <a:rPr lang="pt-BR" sz="1800" b="1" i="0" u="none" strike="noStrike" baseline="0" dirty="0">
                <a:solidFill>
                  <a:schemeClr val="bg1"/>
                </a:solidFill>
                <a:highlight>
                  <a:srgbClr val="054D26"/>
                </a:highlight>
              </a:rPr>
              <a:t>deste artigo serão objeto de licenciamento por meio de Autorização Ambiental (AuA) ou de cadastramento para a emissão da ―Certidão de Conformidade Ambiental. (Redação dada pela Resolução CONSEMA nº 117, de 2017) </a:t>
            </a:r>
          </a:p>
          <a:p>
            <a:pPr algn="just"/>
            <a:endParaRPr lang="pt-BR" sz="1800" b="0" i="0" u="none" strike="noStrike" baseline="0" dirty="0">
              <a:solidFill>
                <a:srgbClr val="000000"/>
              </a:solidFill>
            </a:endParaRPr>
          </a:p>
          <a:p>
            <a:pPr algn="just"/>
            <a:r>
              <a:rPr lang="pt-BR" sz="1800" b="0" i="0" u="none" strike="noStrike" baseline="0" dirty="0">
                <a:solidFill>
                  <a:srgbClr val="000000"/>
                </a:solidFill>
              </a:rPr>
              <a:t>§2º </a:t>
            </a:r>
            <a:r>
              <a:rPr lang="pt-BR" sz="1800" b="1" i="0" u="none" strike="noStrike" baseline="0" dirty="0">
                <a:solidFill>
                  <a:srgbClr val="000000"/>
                </a:solidFill>
              </a:rPr>
              <a:t>O pedido de cadastramento deverá ser acompanhado de Declaração de Conformidade Ambiental (conforme modelo Anexo III a esta Resolução), emitida por profissional habilitado, obrigatoriamente acompanhado de documento de responsabilidade técnica, expedido pelo Conselho Regional de Classe do profissional. </a:t>
            </a:r>
          </a:p>
          <a:p>
            <a:pPr algn="just"/>
            <a:endParaRPr lang="pt-BR" sz="1800" b="0" i="0" u="none" strike="noStrike" baseline="0" dirty="0">
              <a:solidFill>
                <a:srgbClr val="000000"/>
              </a:solidFill>
            </a:endParaRPr>
          </a:p>
          <a:p>
            <a:pPr algn="just"/>
            <a:r>
              <a:rPr lang="pt-BR" sz="1800" b="0" i="0" u="none" strike="noStrike" baseline="0" dirty="0">
                <a:solidFill>
                  <a:srgbClr val="000000"/>
                </a:solidFill>
              </a:rPr>
              <a:t>3º A prestação de informações falsas implicará a aplicação de sanções administrativas, sem prejuízo da obrigação de reparação de eventuais danos ambientais. </a:t>
            </a:r>
          </a:p>
        </p:txBody>
      </p:sp>
    </p:spTree>
    <p:extLst>
      <p:ext uri="{BB962C8B-B14F-4D97-AF65-F5344CB8AC3E}">
        <p14:creationId xmlns:p14="http://schemas.microsoft.com/office/powerpoint/2010/main" val="2488669596"/>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497864"/>
            <a:ext cx="4619211"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Responsabilidade  Técnica </a:t>
            </a:r>
            <a:endParaRPr dirty="0">
              <a:solidFill>
                <a:srgbClr val="054D26"/>
              </a:solidFill>
            </a:endParaRPr>
          </a:p>
        </p:txBody>
      </p:sp>
      <p:sp>
        <p:nvSpPr>
          <p:cNvPr id="111" name="Retângulo 5"/>
          <p:cNvSpPr txBox="1"/>
          <p:nvPr/>
        </p:nvSpPr>
        <p:spPr>
          <a:xfrm>
            <a:off x="530206" y="1637936"/>
            <a:ext cx="11131587"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endParaRPr lang="pt-BR" sz="1800" b="0" i="0" u="none" strike="noStrike" baseline="0" dirty="0">
              <a:solidFill>
                <a:srgbClr val="000000"/>
              </a:solidFill>
            </a:endParaRPr>
          </a:p>
          <a:p>
            <a:pPr algn="just"/>
            <a:r>
              <a:rPr lang="pt-BR" sz="1800" b="0" i="0" u="none" strike="noStrike" baseline="0" dirty="0">
                <a:solidFill>
                  <a:srgbClr val="000000"/>
                </a:solidFill>
              </a:rPr>
              <a:t>Art. 15. </a:t>
            </a:r>
            <a:r>
              <a:rPr lang="pt-BR" sz="1800" b="1" i="0" u="none" strike="noStrike" baseline="0" dirty="0">
                <a:solidFill>
                  <a:srgbClr val="000000"/>
                </a:solidFill>
              </a:rPr>
              <a:t>Para as atividades não indicadas no Anexo VI </a:t>
            </a:r>
            <a:r>
              <a:rPr lang="pt-BR" sz="1800" b="0" i="0" u="none" strike="noStrike" baseline="0" dirty="0">
                <a:solidFill>
                  <a:srgbClr val="000000"/>
                </a:solidFill>
              </a:rPr>
              <a:t>desta resolução e que se requeira uma manifestação de que não estão sujeitas a licenciamento, o órgão ambiental licenciador poderá emitir documento intitulado ― </a:t>
            </a:r>
            <a:r>
              <a:rPr lang="pt-BR" sz="1800" b="1" i="0" u="none" strike="noStrike" baseline="0" dirty="0">
                <a:solidFill>
                  <a:srgbClr val="000000"/>
                </a:solidFill>
              </a:rPr>
              <a:t>Declaração de Atividade Não Constante. </a:t>
            </a:r>
          </a:p>
          <a:p>
            <a:pPr algn="just"/>
            <a:endParaRPr lang="pt-BR" sz="1800" b="0" i="0" u="none" strike="sngStrike" baseline="0" dirty="0">
              <a:solidFill>
                <a:schemeClr val="tx1"/>
              </a:solidFill>
            </a:endParaRPr>
          </a:p>
          <a:p>
            <a:pPr algn="just"/>
            <a:endParaRPr lang="pt-BR" sz="1800" b="0" i="0" u="none" strike="sngStrike" baseline="0" dirty="0">
              <a:solidFill>
                <a:schemeClr val="tx1"/>
              </a:solidFill>
            </a:endParaRPr>
          </a:p>
          <a:p>
            <a:r>
              <a:rPr lang="pt-BR" sz="1800" dirty="0">
                <a:solidFill>
                  <a:schemeClr val="tx1"/>
                </a:solidFill>
              </a:rPr>
              <a:t>** Resolução Consema n° 117: </a:t>
            </a:r>
            <a:r>
              <a:rPr lang="pt-BR" sz="1800" b="0" i="0" u="none" strike="noStrike" baseline="0" dirty="0">
                <a:solidFill>
                  <a:schemeClr val="tx1"/>
                </a:solidFill>
              </a:rPr>
              <a:t>Art. 5º Compete ao Conselho Municipal de Meio Ambiente estabelecer as atividades passíveis de Cadastro de Acompanhamento Ambiental desde que não indicadas no Anexo VI </a:t>
            </a:r>
            <a:r>
              <a:rPr lang="pt-BR" sz="1800" b="0" i="0" u="none" strike="noStrike" baseline="0" dirty="0">
                <a:solidFill>
                  <a:srgbClr val="000000"/>
                </a:solidFill>
              </a:rPr>
              <a:t>da Resolução Consema nº 98/2017, contendo no mínimo os seguintes requisitos: </a:t>
            </a:r>
          </a:p>
          <a:p>
            <a:endParaRPr lang="pt-BR" sz="1800" b="0" i="0" u="none" strike="noStrike" baseline="0" dirty="0">
              <a:solidFill>
                <a:srgbClr val="000000"/>
              </a:solidFill>
            </a:endParaRPr>
          </a:p>
          <a:p>
            <a:r>
              <a:rPr lang="pt-BR" sz="1800" b="0" i="0" u="none" strike="noStrike" baseline="0" dirty="0">
                <a:solidFill>
                  <a:srgbClr val="000000"/>
                </a:solidFill>
              </a:rPr>
              <a:t>I - Razão social/Nome; II - CNPJ/CPF; III - Endereço; IV - Responsável legal; V - Atividade principal; VI - Código da Classificação Nacional da Atividade Econômica – CNAE; VII - Área do empreendimento; VIII - Localização geográfica.  Parágrafo Único. O cadastro deverá ser atualizado sempre que houver alterações das informações.</a:t>
            </a:r>
            <a:endParaRPr lang="pt-BR" sz="1800" strike="sngStrike" dirty="0"/>
          </a:p>
        </p:txBody>
      </p:sp>
    </p:spTree>
    <p:extLst>
      <p:ext uri="{BB962C8B-B14F-4D97-AF65-F5344CB8AC3E}">
        <p14:creationId xmlns:p14="http://schemas.microsoft.com/office/powerpoint/2010/main" val="1482563311"/>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497864"/>
            <a:ext cx="4619211"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Responsabilidade  Técnica </a:t>
            </a:r>
            <a:endParaRPr dirty="0">
              <a:solidFill>
                <a:srgbClr val="054D26"/>
              </a:solidFill>
            </a:endParaRPr>
          </a:p>
        </p:txBody>
      </p:sp>
      <p:pic>
        <p:nvPicPr>
          <p:cNvPr id="6" name="Imagem 5">
            <a:extLst>
              <a:ext uri="{FF2B5EF4-FFF2-40B4-BE49-F238E27FC236}">
                <a16:creationId xmlns:a16="http://schemas.microsoft.com/office/drawing/2014/main" id="{4D954BCA-1349-3A2A-2EB0-F2BA8CBB4888}"/>
              </a:ext>
            </a:extLst>
          </p:cNvPr>
          <p:cNvPicPr>
            <a:picLocks noChangeAspect="1"/>
          </p:cNvPicPr>
          <p:nvPr/>
        </p:nvPicPr>
        <p:blipFill rotWithShape="1">
          <a:blip r:embed="rId3"/>
          <a:srcRect l="34638" t="16868" r="37533" b="20490"/>
          <a:stretch/>
        </p:blipFill>
        <p:spPr>
          <a:xfrm>
            <a:off x="423081" y="1228743"/>
            <a:ext cx="3607495" cy="4565641"/>
          </a:xfrm>
          <a:prstGeom prst="rect">
            <a:avLst/>
          </a:prstGeom>
        </p:spPr>
      </p:pic>
      <p:pic>
        <p:nvPicPr>
          <p:cNvPr id="8" name="Imagem 7">
            <a:extLst>
              <a:ext uri="{FF2B5EF4-FFF2-40B4-BE49-F238E27FC236}">
                <a16:creationId xmlns:a16="http://schemas.microsoft.com/office/drawing/2014/main" id="{0B4C20F0-52E3-D5F0-BAD3-948A141B2409}"/>
              </a:ext>
            </a:extLst>
          </p:cNvPr>
          <p:cNvPicPr>
            <a:picLocks noChangeAspect="1"/>
          </p:cNvPicPr>
          <p:nvPr/>
        </p:nvPicPr>
        <p:blipFill rotWithShape="1">
          <a:blip r:embed="rId4"/>
          <a:srcRect l="34934" t="30670" r="38323" b="18406"/>
          <a:stretch/>
        </p:blipFill>
        <p:spPr>
          <a:xfrm>
            <a:off x="3939003" y="1500328"/>
            <a:ext cx="3853869" cy="4125857"/>
          </a:xfrm>
          <a:prstGeom prst="rect">
            <a:avLst/>
          </a:prstGeom>
        </p:spPr>
      </p:pic>
      <p:pic>
        <p:nvPicPr>
          <p:cNvPr id="10" name="Imagem 9">
            <a:extLst>
              <a:ext uri="{FF2B5EF4-FFF2-40B4-BE49-F238E27FC236}">
                <a16:creationId xmlns:a16="http://schemas.microsoft.com/office/drawing/2014/main" id="{3B643B85-FC93-61BB-6F52-4C057A74A995}"/>
              </a:ext>
            </a:extLst>
          </p:cNvPr>
          <p:cNvPicPr>
            <a:picLocks noChangeAspect="1"/>
          </p:cNvPicPr>
          <p:nvPr/>
        </p:nvPicPr>
        <p:blipFill rotWithShape="1">
          <a:blip r:embed="rId5"/>
          <a:srcRect l="34935" t="26884" r="37138" b="17552"/>
          <a:stretch/>
        </p:blipFill>
        <p:spPr>
          <a:xfrm>
            <a:off x="7792872" y="709685"/>
            <a:ext cx="4245816" cy="4749420"/>
          </a:xfrm>
          <a:prstGeom prst="rect">
            <a:avLst/>
          </a:prstGeom>
        </p:spPr>
      </p:pic>
    </p:spTree>
    <p:extLst>
      <p:ext uri="{BB962C8B-B14F-4D97-AF65-F5344CB8AC3E}">
        <p14:creationId xmlns:p14="http://schemas.microsoft.com/office/powerpoint/2010/main" val="892371851"/>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18183"/>
            <a:ext cx="4457308"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Estudos de Licenciamento</a:t>
            </a:r>
            <a:endParaRPr dirty="0">
              <a:solidFill>
                <a:srgbClr val="054D26"/>
              </a:solidFill>
            </a:endParaRPr>
          </a:p>
        </p:txBody>
      </p:sp>
      <p:sp>
        <p:nvSpPr>
          <p:cNvPr id="111" name="Retângulo 5"/>
          <p:cNvSpPr txBox="1"/>
          <p:nvPr/>
        </p:nvSpPr>
        <p:spPr>
          <a:xfrm>
            <a:off x="530206" y="1636142"/>
            <a:ext cx="11131587" cy="2246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2000" b="0" i="0" u="none" strike="noStrike" baseline="0" dirty="0">
                <a:solidFill>
                  <a:srgbClr val="000000"/>
                </a:solidFill>
              </a:rPr>
              <a:t>Art. 2º da Resolução n° 98:</a:t>
            </a:r>
          </a:p>
          <a:p>
            <a:pPr algn="just"/>
            <a:endParaRPr lang="pt-BR" sz="2000" b="0" i="0" u="none" strike="noStrike" baseline="0" dirty="0">
              <a:solidFill>
                <a:srgbClr val="000000"/>
              </a:solidFill>
            </a:endParaRPr>
          </a:p>
          <a:p>
            <a:pPr algn="just"/>
            <a:r>
              <a:rPr lang="pt-BR" sz="2000" b="0" i="0" u="none" strike="noStrike" baseline="0" dirty="0">
                <a:solidFill>
                  <a:srgbClr val="000000"/>
                </a:solidFill>
              </a:rPr>
              <a:t>XIX - Estudo Ambiental Simplificado (EAS):</a:t>
            </a:r>
          </a:p>
          <a:p>
            <a:pPr algn="just"/>
            <a:r>
              <a:rPr lang="pt-BR" sz="2000" b="0" i="0" u="none" strike="noStrike" baseline="0" dirty="0">
                <a:solidFill>
                  <a:srgbClr val="000000"/>
                </a:solidFill>
              </a:rPr>
              <a:t>XX - Estudo de Conformidade Ambiental (ECA</a:t>
            </a:r>
          </a:p>
          <a:p>
            <a:pPr algn="just"/>
            <a:r>
              <a:rPr lang="pt-BR" sz="2000" b="0" i="0" u="none" strike="noStrike" baseline="0" dirty="0">
                <a:solidFill>
                  <a:srgbClr val="000000"/>
                </a:solidFill>
              </a:rPr>
              <a:t>XXI - Estudo de Impacto Ambiental (EIA</a:t>
            </a:r>
          </a:p>
          <a:p>
            <a:pPr algn="just"/>
            <a:r>
              <a:rPr lang="pt-BR" sz="2000" b="0" i="0" u="none" strike="noStrike" baseline="0" dirty="0">
                <a:solidFill>
                  <a:srgbClr val="000000"/>
                </a:solidFill>
              </a:rPr>
              <a:t>XXXII - Relatório Ambiental Prévio (RAP)</a:t>
            </a:r>
          </a:p>
          <a:p>
            <a:pPr algn="just"/>
            <a:r>
              <a:rPr lang="pt-BR" sz="2000" b="0" i="0" u="none" strike="noStrike" baseline="0" dirty="0">
                <a:solidFill>
                  <a:srgbClr val="000000"/>
                </a:solidFill>
              </a:rPr>
              <a:t>XXXIII - Relatório de Impacto Ambiental (RIMA)</a:t>
            </a:r>
            <a:endParaRPr sz="2000" dirty="0"/>
          </a:p>
        </p:txBody>
      </p:sp>
    </p:spTree>
    <p:extLst>
      <p:ext uri="{BB962C8B-B14F-4D97-AF65-F5344CB8AC3E}">
        <p14:creationId xmlns:p14="http://schemas.microsoft.com/office/powerpoint/2010/main" val="1400674608"/>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18183"/>
            <a:ext cx="4457308"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Estudos de Licenciamento</a:t>
            </a:r>
            <a:endParaRPr dirty="0">
              <a:solidFill>
                <a:srgbClr val="054D26"/>
              </a:solidFill>
            </a:endParaRPr>
          </a:p>
        </p:txBody>
      </p:sp>
      <p:sp>
        <p:nvSpPr>
          <p:cNvPr id="111" name="Retângulo 5"/>
          <p:cNvSpPr txBox="1"/>
          <p:nvPr/>
        </p:nvSpPr>
        <p:spPr>
          <a:xfrm>
            <a:off x="530206" y="1514828"/>
            <a:ext cx="11131587"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r>
              <a:rPr lang="pt-BR" sz="1800" b="0" i="0" u="none" strike="noStrike" baseline="0" dirty="0">
                <a:solidFill>
                  <a:srgbClr val="000000"/>
                </a:solidFill>
              </a:rPr>
              <a:t>Art. 10. No pedido de licenciamento, o requerente deve informar todas as atividades licenciáveis. § 1° O estudo ambiental exigido para fins de licenciamento ambiental </a:t>
            </a:r>
            <a:r>
              <a:rPr lang="pt-BR" sz="1800" b="1" i="0" u="none" strike="noStrike" baseline="0" dirty="0">
                <a:solidFill>
                  <a:srgbClr val="000000"/>
                </a:solidFill>
                <a:highlight>
                  <a:srgbClr val="00FF00"/>
                </a:highlight>
              </a:rPr>
              <a:t>deverá ser de acordo com a atividade que requeira o estudo ambiental de maior complexidade.</a:t>
            </a:r>
            <a:r>
              <a:rPr lang="pt-BR" sz="1800" b="0" i="0" u="none" strike="noStrike" baseline="0" dirty="0">
                <a:solidFill>
                  <a:srgbClr val="000000"/>
                </a:solidFill>
                <a:highlight>
                  <a:srgbClr val="00FF00"/>
                </a:highlight>
              </a:rPr>
              <a:t> </a:t>
            </a:r>
            <a:r>
              <a:rPr lang="pt-BR" sz="1800" b="0" i="0" u="none" strike="noStrike" baseline="0" dirty="0">
                <a:solidFill>
                  <a:srgbClr val="000000"/>
                </a:solidFill>
              </a:rPr>
              <a:t>O estudo ambiental a ser apresentado deverá ainda considerar os impactos de todas as Atividades Licenciáveis e inerentes existentes no empreendimento.</a:t>
            </a:r>
          </a:p>
          <a:p>
            <a:endParaRPr lang="pt-BR" sz="1800" dirty="0"/>
          </a:p>
          <a:p>
            <a:r>
              <a:rPr lang="pt-BR" sz="1800" b="0" i="0" u="none" strike="noStrike" baseline="0" dirty="0">
                <a:solidFill>
                  <a:srgbClr val="000000"/>
                </a:solidFill>
              </a:rPr>
              <a:t>§ 2º Caso o empreendimento não seja passível de licenciamento, mas exista em sua estrutura atividades sujeitas ao licenciamento ambiental, deverá ser aplicado o licenciamento de forma individualizada, de acordo com os portes constantes nesta Resolução. </a:t>
            </a:r>
            <a:r>
              <a:rPr lang="pt-BR" sz="1800" b="1" i="0" u="none" strike="noStrike" baseline="0" dirty="0">
                <a:solidFill>
                  <a:srgbClr val="000000"/>
                </a:solidFill>
                <a:highlight>
                  <a:srgbClr val="00FF00"/>
                </a:highlight>
              </a:rPr>
              <a:t>O porte a ser considerado será aquele da atividade licenciável. </a:t>
            </a:r>
          </a:p>
          <a:p>
            <a:endParaRPr lang="pt-BR" sz="1800" b="0" i="0" u="none" strike="noStrike" baseline="0" dirty="0">
              <a:solidFill>
                <a:srgbClr val="000000"/>
              </a:solidFill>
            </a:endParaRPr>
          </a:p>
          <a:p>
            <a:r>
              <a:rPr lang="pt-BR" sz="1800" b="0" i="0" u="none" strike="noStrike" baseline="0" dirty="0">
                <a:solidFill>
                  <a:srgbClr val="000000"/>
                </a:solidFill>
              </a:rPr>
              <a:t>Art. 10-A. O licenciamento ambiental das atividades licenciáveis deve se dar em um único processo, com exceção das atividades realizadas por pessoa física ou jurídica distinta, que deve ter processo de licenciamento próprio.</a:t>
            </a:r>
          </a:p>
          <a:p>
            <a:endParaRPr lang="pt-BR" sz="1800" dirty="0"/>
          </a:p>
          <a:p>
            <a:r>
              <a:rPr lang="pt-BR" sz="1800" dirty="0"/>
              <a:t>Exemplos: Armazenamento de combustíveis, Estação de Tratamento de Efluentes, Condomínios.</a:t>
            </a:r>
            <a:endParaRPr sz="1400" dirty="0"/>
          </a:p>
        </p:txBody>
      </p:sp>
    </p:spTree>
    <p:extLst>
      <p:ext uri="{BB962C8B-B14F-4D97-AF65-F5344CB8AC3E}">
        <p14:creationId xmlns:p14="http://schemas.microsoft.com/office/powerpoint/2010/main" val="414630901"/>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530206" y="-94695"/>
            <a:ext cx="9335246"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Estudos de Licenciamento – Exemplo de Complexidade</a:t>
            </a:r>
            <a:endParaRPr dirty="0">
              <a:solidFill>
                <a:srgbClr val="054D26"/>
              </a:solidFill>
            </a:endParaRPr>
          </a:p>
        </p:txBody>
      </p:sp>
      <p:sp>
        <p:nvSpPr>
          <p:cNvPr id="111" name="Retângulo 5"/>
          <p:cNvSpPr txBox="1"/>
          <p:nvPr/>
        </p:nvSpPr>
        <p:spPr>
          <a:xfrm>
            <a:off x="530206" y="1514828"/>
            <a:ext cx="1113158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endParaRPr sz="1400" dirty="0"/>
          </a:p>
        </p:txBody>
      </p:sp>
      <p:sp>
        <p:nvSpPr>
          <p:cNvPr id="2" name="Retângulo 5">
            <a:extLst>
              <a:ext uri="{FF2B5EF4-FFF2-40B4-BE49-F238E27FC236}">
                <a16:creationId xmlns:a16="http://schemas.microsoft.com/office/drawing/2014/main" id="{7EDFC449-91AE-57CD-E67E-5828075C4EC8}"/>
              </a:ext>
            </a:extLst>
          </p:cNvPr>
          <p:cNvSpPr txBox="1"/>
          <p:nvPr/>
        </p:nvSpPr>
        <p:spPr>
          <a:xfrm>
            <a:off x="530206" y="665698"/>
            <a:ext cx="11029448" cy="6432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r>
              <a:rPr lang="pt-BR" sz="1600" b="1" i="0" u="none" strike="noStrike" baseline="0" dirty="0">
                <a:solidFill>
                  <a:schemeClr val="tx1"/>
                </a:solidFill>
                <a:highlight>
                  <a:srgbClr val="FCFDF6"/>
                </a:highlight>
              </a:rPr>
              <a:t>33.12.02</a:t>
            </a:r>
            <a:r>
              <a:rPr lang="pt-BR" sz="1600" b="0" i="0" u="none" strike="noStrike" baseline="0" dirty="0">
                <a:solidFill>
                  <a:schemeClr val="tx1"/>
                </a:solidFill>
                <a:highlight>
                  <a:srgbClr val="FCFDF6"/>
                </a:highlight>
              </a:rPr>
              <a:t> - </a:t>
            </a:r>
            <a:r>
              <a:rPr lang="pt-BR" sz="1600" b="1" i="0" u="none" strike="noStrike" baseline="0" dirty="0">
                <a:solidFill>
                  <a:schemeClr val="tx1"/>
                </a:solidFill>
                <a:highlight>
                  <a:srgbClr val="FCFDF6"/>
                </a:highlight>
              </a:rPr>
              <a:t>Restauração e melhorias de rodovias pavimentadas. </a:t>
            </a:r>
          </a:p>
          <a:p>
            <a:r>
              <a:rPr lang="pt-BR" sz="1600" b="0" i="0" u="none" strike="noStrike" baseline="0" dirty="0">
                <a:solidFill>
                  <a:schemeClr val="tx1"/>
                </a:solidFill>
                <a:highlight>
                  <a:srgbClr val="FCFDF6"/>
                </a:highlight>
              </a:rPr>
              <a:t>Pot. Poluidor/Degradador: Ar: P Água: M Solo: M Geral: M </a:t>
            </a:r>
          </a:p>
          <a:p>
            <a:r>
              <a:rPr lang="pt-BR" sz="1600" b="0" i="0" u="none" strike="noStrike" baseline="0" dirty="0">
                <a:solidFill>
                  <a:schemeClr val="tx1"/>
                </a:solidFill>
                <a:highlight>
                  <a:srgbClr val="FCFDF6"/>
                </a:highlight>
              </a:rPr>
              <a:t>Porte Pequeno: 30 ≤ L ≤ 50 (RAP) </a:t>
            </a:r>
          </a:p>
          <a:p>
            <a:r>
              <a:rPr lang="pt-BR" sz="1600" b="0" i="0" u="none" strike="noStrike" baseline="0" dirty="0">
                <a:solidFill>
                  <a:schemeClr val="tx1"/>
                </a:solidFill>
                <a:highlight>
                  <a:srgbClr val="FCFDF6"/>
                </a:highlight>
              </a:rPr>
              <a:t>Porte Médio: 50 &lt; L &lt; 100 (RAP) </a:t>
            </a:r>
          </a:p>
          <a:p>
            <a:r>
              <a:rPr lang="fr-FR" sz="1600" b="0" i="0" u="none" strike="noStrike" baseline="0" dirty="0">
                <a:solidFill>
                  <a:schemeClr val="tx1"/>
                </a:solidFill>
                <a:highlight>
                  <a:srgbClr val="FCFDF6"/>
                </a:highlight>
              </a:rPr>
              <a:t>Porte Grande: L ≥ 100 (EAS)</a:t>
            </a:r>
          </a:p>
          <a:p>
            <a:r>
              <a:rPr lang="pt-BR" sz="1600" b="0" i="0" u="none" strike="noStrike" baseline="0" dirty="0">
                <a:solidFill>
                  <a:schemeClr val="tx1"/>
                </a:solidFill>
                <a:highlight>
                  <a:srgbClr val="FCFDF6"/>
                </a:highlight>
              </a:rPr>
              <a:t>O porte inferior ao caracterizado como porte “P” será licenciado por meio da expedição de Autorização Ambiental – AuA. </a:t>
            </a:r>
          </a:p>
          <a:p>
            <a:r>
              <a:rPr lang="pt-BR" sz="1600" b="0" i="0" u="none" strike="noStrike" baseline="0" dirty="0">
                <a:solidFill>
                  <a:schemeClr val="tx1"/>
                </a:solidFill>
                <a:highlight>
                  <a:srgbClr val="FCFDF6"/>
                </a:highlight>
              </a:rPr>
              <a:t>O porte inferior ao caracterizado como porte “M” poderá ser licenciada por meio da expedição de Licença Ambiental por Compromisso – LAC. (Redação dada pela Resolução CONSEMA nº 144, de 2019) </a:t>
            </a:r>
          </a:p>
          <a:p>
            <a:endParaRPr lang="pt-BR" sz="1600" dirty="0">
              <a:solidFill>
                <a:schemeClr val="tx1"/>
              </a:solidFill>
              <a:highlight>
                <a:srgbClr val="FCFDF6"/>
              </a:highlight>
            </a:endParaRPr>
          </a:p>
          <a:p>
            <a:r>
              <a:rPr lang="pt-BR" sz="1600" b="1" dirty="0">
                <a:solidFill>
                  <a:schemeClr val="tx1"/>
                </a:solidFill>
                <a:highlight>
                  <a:srgbClr val="FCFDF6"/>
                </a:highlight>
              </a:rPr>
              <a:t>71.11.00 - Parcelamento do solo urbano: </a:t>
            </a:r>
            <a:r>
              <a:rPr lang="pt-BR" sz="1600" dirty="0">
                <a:solidFill>
                  <a:schemeClr val="tx1"/>
                </a:solidFill>
                <a:highlight>
                  <a:srgbClr val="FCFDF6"/>
                </a:highlight>
              </a:rPr>
              <a:t>Loteamento localizado em municípios da Zona Costeira, assim definidos pela legislação específica, ou em municípios onde se observe pelo menos uma das seguintes condições: </a:t>
            </a:r>
          </a:p>
          <a:p>
            <a:r>
              <a:rPr lang="pt-BR" sz="1600" dirty="0">
                <a:solidFill>
                  <a:schemeClr val="tx1"/>
                </a:solidFill>
                <a:highlight>
                  <a:srgbClr val="FCFDF6"/>
                </a:highlight>
              </a:rPr>
              <a:t>a) não possua Plano Diretor, de acordo com a Lei federal nº 10.257, de 10 de julho de 2001; </a:t>
            </a:r>
          </a:p>
          <a:p>
            <a:r>
              <a:rPr lang="pt-BR" sz="1600" dirty="0">
                <a:solidFill>
                  <a:schemeClr val="tx1"/>
                </a:solidFill>
                <a:highlight>
                  <a:srgbClr val="FCFDF6"/>
                </a:highlight>
              </a:rPr>
              <a:t>b) não exista sistema de coleta e tratamento de esgoto na área objeto do parcelamento. </a:t>
            </a:r>
          </a:p>
          <a:p>
            <a:r>
              <a:rPr lang="pt-BR" sz="1600" dirty="0">
                <a:solidFill>
                  <a:schemeClr val="tx1"/>
                </a:solidFill>
                <a:highlight>
                  <a:srgbClr val="FCFDF6"/>
                </a:highlight>
              </a:rPr>
              <a:t>Pot. Poluidor/Degradador: Ar: P Água: M Solo: M Geral: M </a:t>
            </a:r>
          </a:p>
          <a:p>
            <a:r>
              <a:rPr lang="pt-BR" sz="1600" dirty="0">
                <a:solidFill>
                  <a:schemeClr val="tx1"/>
                </a:solidFill>
                <a:highlight>
                  <a:srgbClr val="FCFDF6"/>
                </a:highlight>
              </a:rPr>
              <a:t>Porte pequeno: AU(7) ≤ 1 (EAS) </a:t>
            </a:r>
          </a:p>
          <a:p>
            <a:r>
              <a:rPr lang="fr-FR" sz="1600" dirty="0">
                <a:solidFill>
                  <a:schemeClr val="tx1"/>
                </a:solidFill>
                <a:highlight>
                  <a:srgbClr val="FCFDF6"/>
                </a:highlight>
              </a:rPr>
              <a:t>Porte médio: 1 &lt; AU(7) &lt; 5 (EAS) </a:t>
            </a:r>
          </a:p>
          <a:p>
            <a:r>
              <a:rPr lang="pt-BR" sz="1600" dirty="0">
                <a:solidFill>
                  <a:schemeClr val="tx1"/>
                </a:solidFill>
                <a:highlight>
                  <a:srgbClr val="FCFDF6"/>
                </a:highlight>
              </a:rPr>
              <a:t>Porte grande: AU(7) ≥ 5 (EAS), quando AU(7) &gt; 100 (EIA, independentemente da localização) (Redação dada pela Resolução CONSEMA nº 112, de 2017) </a:t>
            </a:r>
          </a:p>
          <a:p>
            <a:endParaRPr lang="pt-BR" sz="1600" b="1" dirty="0">
              <a:solidFill>
                <a:schemeClr val="tx1"/>
              </a:solidFill>
              <a:highlight>
                <a:srgbClr val="FCFDF6"/>
              </a:highlight>
            </a:endParaRPr>
          </a:p>
          <a:p>
            <a:r>
              <a:rPr lang="pt-BR" sz="1600" b="1" dirty="0">
                <a:solidFill>
                  <a:schemeClr val="tx1"/>
                </a:solidFill>
                <a:highlight>
                  <a:srgbClr val="FCFDF6"/>
                </a:highlight>
              </a:rPr>
              <a:t>11.08.03 - Indústrias de acabamento de superfícies. </a:t>
            </a:r>
          </a:p>
          <a:p>
            <a:r>
              <a:rPr lang="pt-BR" sz="1600" dirty="0">
                <a:solidFill>
                  <a:schemeClr val="tx1"/>
                </a:solidFill>
                <a:highlight>
                  <a:srgbClr val="FCFDF6"/>
                </a:highlight>
              </a:rPr>
              <a:t>Pot. Poluidor/Degradador: Ar: M Água: P Solo: P Geral: M </a:t>
            </a:r>
          </a:p>
          <a:p>
            <a:r>
              <a:rPr lang="fr-FR" sz="1600" dirty="0">
                <a:solidFill>
                  <a:schemeClr val="tx1"/>
                </a:solidFill>
                <a:highlight>
                  <a:srgbClr val="FCFDF6"/>
                </a:highlight>
              </a:rPr>
              <a:t>Porte Pequeno: 0,1 ≤ AU(3) ≤ 0,2 (RAP) </a:t>
            </a:r>
          </a:p>
          <a:p>
            <a:r>
              <a:rPr lang="fr-FR" sz="1600" dirty="0">
                <a:solidFill>
                  <a:schemeClr val="tx1"/>
                </a:solidFill>
                <a:highlight>
                  <a:srgbClr val="FCFDF6"/>
                </a:highlight>
              </a:rPr>
              <a:t>Porte Médio: 0,2 &lt; AU(3) &lt; 1 (RAP) </a:t>
            </a:r>
          </a:p>
          <a:p>
            <a:r>
              <a:rPr lang="fr-FR" sz="1600" dirty="0">
                <a:solidFill>
                  <a:schemeClr val="tx1"/>
                </a:solidFill>
                <a:highlight>
                  <a:srgbClr val="FCFDF6"/>
                </a:highlight>
              </a:rPr>
              <a:t>Porte Grande: AU(3) ≥ 1 (EAS) </a:t>
            </a:r>
          </a:p>
          <a:p>
            <a:r>
              <a:rPr lang="pt-BR" sz="1600" dirty="0">
                <a:solidFill>
                  <a:schemeClr val="tx1"/>
                </a:solidFill>
                <a:highlight>
                  <a:srgbClr val="FCFDF6"/>
                </a:highlight>
              </a:rPr>
              <a:t>O porte inferior ao caracterizado como porte “P”, será licenciado por meio da expedição de Autorização Ambiental – AuA.</a:t>
            </a:r>
            <a:endParaRPr lang="pt-BR" sz="1200" b="0" i="0" u="none" strike="noStrike" baseline="0" dirty="0">
              <a:solidFill>
                <a:srgbClr val="000000"/>
              </a:solidFill>
            </a:endParaRPr>
          </a:p>
        </p:txBody>
      </p:sp>
    </p:spTree>
    <p:extLst>
      <p:ext uri="{BB962C8B-B14F-4D97-AF65-F5344CB8AC3E}">
        <p14:creationId xmlns:p14="http://schemas.microsoft.com/office/powerpoint/2010/main" val="2531473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BB55A68-2DF5-4317-B54A-A85B81E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11" name="Retângulo 5"/>
          <p:cNvSpPr txBox="1"/>
          <p:nvPr/>
        </p:nvSpPr>
        <p:spPr>
          <a:xfrm>
            <a:off x="553453" y="1818710"/>
            <a:ext cx="10579578" cy="27392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ctr"/>
            <a:r>
              <a:rPr lang="pt-BR" b="1" dirty="0">
                <a:highlight>
                  <a:srgbClr val="C7FF97"/>
                </a:highlight>
              </a:rPr>
              <a:t>DECRETO FEDERAL Nº 99.274/1990</a:t>
            </a:r>
          </a:p>
          <a:p>
            <a:pPr algn="just"/>
            <a:endParaRPr lang="pt-BR" sz="2400" dirty="0"/>
          </a:p>
          <a:p>
            <a:pPr algn="just"/>
            <a:r>
              <a:rPr lang="pt-BR" sz="2400" dirty="0"/>
              <a:t>Regulamenta a Lei nº 6.902, de 27 de abril de 1981, e a Lei nº 6.938, de 31 de agosto de 1981, que dispõem, respectivamente sobre a criação de Estações Ecológicas e Áreas de Proteção Ambiental e </a:t>
            </a:r>
            <a:r>
              <a:rPr lang="pt-BR" sz="2400" dirty="0">
                <a:highlight>
                  <a:srgbClr val="C7FF97"/>
                </a:highlight>
              </a:rPr>
              <a:t>sobre a Política Nacional do Meio Ambiente</a:t>
            </a:r>
            <a:r>
              <a:rPr lang="pt-BR" sz="2400" dirty="0"/>
              <a:t>, e dá outras providências.</a:t>
            </a:r>
          </a:p>
          <a:p>
            <a:pPr algn="just"/>
            <a:endParaRPr lang="pt-BR" sz="2400" dirty="0"/>
          </a:p>
        </p:txBody>
      </p:sp>
      <p:pic>
        <p:nvPicPr>
          <p:cNvPr id="2" name="Picture 2">
            <a:extLst>
              <a:ext uri="{FF2B5EF4-FFF2-40B4-BE49-F238E27FC236}">
                <a16:creationId xmlns:a16="http://schemas.microsoft.com/office/drawing/2014/main" id="{96CCE45F-80AD-3BCE-27A8-ABB5FD4433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031" y="6315075"/>
            <a:ext cx="105727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424520"/>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02890" y="428222"/>
            <a:ext cx="3232614"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Pós Licenciamento</a:t>
            </a:r>
            <a:endParaRPr dirty="0">
              <a:solidFill>
                <a:srgbClr val="054D26"/>
              </a:solidFill>
            </a:endParaRPr>
          </a:p>
        </p:txBody>
      </p:sp>
      <p:sp>
        <p:nvSpPr>
          <p:cNvPr id="111" name="Retângulo 5"/>
          <p:cNvSpPr txBox="1"/>
          <p:nvPr/>
        </p:nvSpPr>
        <p:spPr>
          <a:xfrm>
            <a:off x="530206" y="1286224"/>
            <a:ext cx="11131587" cy="48936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endParaRPr lang="pt-BR" sz="1800" b="1" i="0" u="none" strike="noStrike" baseline="0" dirty="0">
              <a:solidFill>
                <a:srgbClr val="000000"/>
              </a:solidFill>
            </a:endParaRPr>
          </a:p>
          <a:p>
            <a:pPr algn="just"/>
            <a:r>
              <a:rPr lang="pt-BR" sz="1800" b="1" i="0" u="none" strike="noStrike" baseline="0" dirty="0">
                <a:solidFill>
                  <a:srgbClr val="000000"/>
                </a:solidFill>
              </a:rPr>
              <a:t>Art. 11 § 5º </a:t>
            </a:r>
            <a:r>
              <a:rPr lang="pt-BR" sz="1800" b="0" i="0" u="none" strike="noStrike" baseline="0" dirty="0">
                <a:solidFill>
                  <a:srgbClr val="000000"/>
                </a:solidFill>
              </a:rPr>
              <a:t>Qualquer alteração nas instalações e equipamentos das atividades licenciadas, que não impliquem a alteração dos critérios estabelecidos no licenciamento ambiental, </a:t>
            </a:r>
            <a:r>
              <a:rPr lang="pt-BR" sz="1800" b="1" i="0" u="none" strike="noStrike" baseline="0" dirty="0">
                <a:solidFill>
                  <a:srgbClr val="000000"/>
                </a:solidFill>
                <a:highlight>
                  <a:srgbClr val="00FF00"/>
                </a:highlight>
              </a:rPr>
              <a:t>deve ser informada ao órgão ambiental licenciador </a:t>
            </a:r>
            <a:r>
              <a:rPr lang="pt-BR" sz="1800" b="0" i="0" u="none" strike="noStrike" baseline="0" dirty="0">
                <a:solidFill>
                  <a:srgbClr val="000000"/>
                </a:solidFill>
              </a:rPr>
              <a:t>para conhecimento e inserção no processo de licenciamento ambiental original, sem a necessidade de licenciamento ambiental para ampliação. </a:t>
            </a:r>
            <a:endParaRPr lang="pt-BR" sz="1800" b="1" i="0" u="none" strike="noStrike" baseline="0" dirty="0">
              <a:solidFill>
                <a:srgbClr val="000000"/>
              </a:solidFill>
            </a:endParaRPr>
          </a:p>
          <a:p>
            <a:pPr algn="just"/>
            <a:endParaRPr lang="pt-BR" sz="1800" b="1" dirty="0"/>
          </a:p>
          <a:p>
            <a:pPr algn="just"/>
            <a:endParaRPr lang="pt-BR" sz="1800" b="1" i="0" u="none" strike="noStrike" baseline="0" dirty="0">
              <a:solidFill>
                <a:srgbClr val="000000"/>
              </a:solidFill>
            </a:endParaRPr>
          </a:p>
          <a:p>
            <a:pPr algn="just"/>
            <a:endParaRPr lang="pt-BR" sz="1800" b="1" dirty="0"/>
          </a:p>
          <a:p>
            <a:pPr algn="just"/>
            <a:r>
              <a:rPr lang="pt-BR" sz="1800" b="1" i="0" u="none" strike="noStrike" baseline="0" dirty="0">
                <a:solidFill>
                  <a:srgbClr val="000000"/>
                </a:solidFill>
              </a:rPr>
              <a:t>Art. 30. </a:t>
            </a:r>
            <a:r>
              <a:rPr lang="pt-BR" sz="1800" b="1" i="0" u="none" strike="noStrike" baseline="0" dirty="0">
                <a:solidFill>
                  <a:srgbClr val="000000"/>
                </a:solidFill>
                <a:highlight>
                  <a:srgbClr val="00FF00"/>
                </a:highlight>
              </a:rPr>
              <a:t>Compete ao órgão ambiental licenciador adotar medidas de avaliação do cumprimento das condicionantes</a:t>
            </a:r>
            <a:r>
              <a:rPr lang="pt-BR" sz="1800" b="0" i="0" u="none" strike="noStrike" baseline="0" dirty="0">
                <a:solidFill>
                  <a:srgbClr val="000000"/>
                </a:solidFill>
                <a:highlight>
                  <a:srgbClr val="00FF00"/>
                </a:highlight>
              </a:rPr>
              <a:t> </a:t>
            </a:r>
            <a:r>
              <a:rPr lang="pt-BR" sz="1800" b="0" i="0" u="none" strike="noStrike" baseline="0" dirty="0">
                <a:solidFill>
                  <a:srgbClr val="000000"/>
                </a:solidFill>
              </a:rPr>
              <a:t>e dos programas ambientais previstos nas licenças ambientais de empreendimentos ou atividades, por meio de verificação dos relatórios apresentados pelo empreendedor, sem prejuízo de adotar ações de fiscalização a qualquer tempo. </a:t>
            </a:r>
          </a:p>
          <a:p>
            <a:pPr algn="just"/>
            <a:r>
              <a:rPr lang="pt-BR" sz="1800" b="0" i="0" u="none" strike="noStrike" baseline="0" dirty="0">
                <a:solidFill>
                  <a:srgbClr val="000000"/>
                </a:solidFill>
              </a:rPr>
              <a:t>Parágrafo Único. As atividades que possuem sistema de gestão ambiental certificada por entidades credenciadas pelo Sistema Brasileiro de Certificação Ambiental* , poderão utilizar esta certificação para o atendimento à exigência disposta no caput, desde que o escopo da auditoria e seu relatório incluam a avaliação dos Programas Ambientais e das condicionantes das licenças emitidas. </a:t>
            </a:r>
          </a:p>
          <a:p>
            <a:endParaRPr lang="pt-BR" sz="1200" b="0" i="0" u="none" strike="noStrike" baseline="0" dirty="0">
              <a:solidFill>
                <a:srgbClr val="000000"/>
              </a:solidFill>
            </a:endParaRPr>
          </a:p>
          <a:p>
            <a:endParaRPr sz="1200" dirty="0"/>
          </a:p>
        </p:txBody>
      </p:sp>
    </p:spTree>
    <p:extLst>
      <p:ext uri="{BB962C8B-B14F-4D97-AF65-F5344CB8AC3E}">
        <p14:creationId xmlns:p14="http://schemas.microsoft.com/office/powerpoint/2010/main" val="3960805637"/>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18183"/>
            <a:ext cx="5005535"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Encerramento das Atividades</a:t>
            </a:r>
            <a:endParaRPr dirty="0">
              <a:solidFill>
                <a:srgbClr val="054D26"/>
              </a:solidFill>
            </a:endParaRPr>
          </a:p>
        </p:txBody>
      </p:sp>
      <p:sp>
        <p:nvSpPr>
          <p:cNvPr id="111" name="Retângulo 5"/>
          <p:cNvSpPr txBox="1"/>
          <p:nvPr/>
        </p:nvSpPr>
        <p:spPr>
          <a:xfrm>
            <a:off x="530206" y="1514828"/>
            <a:ext cx="11131587"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endParaRPr sz="1200" dirty="0"/>
          </a:p>
        </p:txBody>
      </p:sp>
      <p:sp>
        <p:nvSpPr>
          <p:cNvPr id="2" name="Retângulo 5">
            <a:extLst>
              <a:ext uri="{FF2B5EF4-FFF2-40B4-BE49-F238E27FC236}">
                <a16:creationId xmlns:a16="http://schemas.microsoft.com/office/drawing/2014/main" id="{B764B211-AE48-51A8-D45A-F2D53B7EDEF2}"/>
              </a:ext>
            </a:extLst>
          </p:cNvPr>
          <p:cNvSpPr txBox="1"/>
          <p:nvPr/>
        </p:nvSpPr>
        <p:spPr>
          <a:xfrm>
            <a:off x="530206" y="2495853"/>
            <a:ext cx="11131587"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b="0" i="0" u="none" strike="noStrike" baseline="0" dirty="0">
                <a:solidFill>
                  <a:srgbClr val="000000"/>
                </a:solidFill>
              </a:rPr>
              <a:t>Art. 34. Os empreendimentos ou atividades sujeitos ao licenciamento ambiental deverão comunicar previamente ao órgão ambiental licenciador a desativação temporária de uma ou mais atividades. </a:t>
            </a:r>
          </a:p>
          <a:p>
            <a:pPr algn="just"/>
            <a:endParaRPr lang="pt-BR" sz="1800" b="0" i="0" u="none" strike="noStrike" baseline="0" dirty="0">
              <a:solidFill>
                <a:srgbClr val="000000"/>
              </a:solidFill>
            </a:endParaRPr>
          </a:p>
          <a:p>
            <a:pPr marL="285750" indent="-285750" algn="just">
              <a:buFont typeface="Wingdings" panose="05000000000000000000" pitchFamily="2" charset="2"/>
              <a:buChar char="ü"/>
            </a:pPr>
            <a:r>
              <a:rPr lang="pt-BR" sz="1800" dirty="0"/>
              <a:t>Comunicação com 90 dias de antecedência,</a:t>
            </a:r>
          </a:p>
          <a:p>
            <a:pPr marL="285750" indent="-285750" algn="just">
              <a:buFont typeface="Wingdings" panose="05000000000000000000" pitchFamily="2" charset="2"/>
              <a:buChar char="ü"/>
            </a:pPr>
            <a:r>
              <a:rPr lang="pt-BR" sz="1800" dirty="0"/>
              <a:t>Plano de Desativação, com restauração ou recuperação – análise de 60 dias do órgão licenciador,</a:t>
            </a:r>
          </a:p>
          <a:p>
            <a:pPr marL="285750" indent="-285750" algn="just">
              <a:buFont typeface="Wingdings" panose="05000000000000000000" pitchFamily="2" charset="2"/>
              <a:buChar char="ü"/>
            </a:pPr>
            <a:r>
              <a:rPr lang="pt-BR" sz="1800" dirty="0"/>
              <a:t>Relatório de cumprimento do Plano de Desativação – com a ART /AFT,</a:t>
            </a:r>
          </a:p>
          <a:p>
            <a:pPr marL="285750" indent="-285750" algn="just">
              <a:buFont typeface="Wingdings" panose="05000000000000000000" pitchFamily="2" charset="2"/>
              <a:buChar char="ü"/>
            </a:pPr>
            <a:r>
              <a:rPr lang="pt-BR" sz="1800" dirty="0"/>
              <a:t>R</a:t>
            </a:r>
            <a:r>
              <a:rPr lang="pt-BR" sz="1800" b="0" i="0" u="none" strike="noStrike" baseline="0" dirty="0">
                <a:solidFill>
                  <a:srgbClr val="000000"/>
                </a:solidFill>
              </a:rPr>
              <a:t>estrições ao uso verificadas após a recuperação da área devem ser averbadas no Registro de Imóveis. </a:t>
            </a:r>
            <a:endParaRPr sz="1200" dirty="0"/>
          </a:p>
        </p:txBody>
      </p:sp>
    </p:spTree>
    <p:extLst>
      <p:ext uri="{BB962C8B-B14F-4D97-AF65-F5344CB8AC3E}">
        <p14:creationId xmlns:p14="http://schemas.microsoft.com/office/powerpoint/2010/main" val="2146870402"/>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18183"/>
            <a:ext cx="10516660"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Interface com outros instrumentos X Revisão Código Estadual</a:t>
            </a:r>
            <a:endParaRPr dirty="0">
              <a:solidFill>
                <a:srgbClr val="054D26"/>
              </a:solidFill>
            </a:endParaRPr>
          </a:p>
        </p:txBody>
      </p:sp>
      <p:sp>
        <p:nvSpPr>
          <p:cNvPr id="111" name="Retângulo 5"/>
          <p:cNvSpPr txBox="1"/>
          <p:nvPr/>
        </p:nvSpPr>
        <p:spPr>
          <a:xfrm>
            <a:off x="530206" y="1514828"/>
            <a:ext cx="11131587"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endParaRPr sz="1200" dirty="0"/>
          </a:p>
        </p:txBody>
      </p:sp>
      <p:sp>
        <p:nvSpPr>
          <p:cNvPr id="2" name="Retângulo 5">
            <a:extLst>
              <a:ext uri="{FF2B5EF4-FFF2-40B4-BE49-F238E27FC236}">
                <a16:creationId xmlns:a16="http://schemas.microsoft.com/office/drawing/2014/main" id="{B764B211-AE48-51A8-D45A-F2D53B7EDEF2}"/>
              </a:ext>
            </a:extLst>
          </p:cNvPr>
          <p:cNvSpPr txBox="1"/>
          <p:nvPr/>
        </p:nvSpPr>
        <p:spPr>
          <a:xfrm>
            <a:off x="530206" y="1791827"/>
            <a:ext cx="11131587" cy="2585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r>
              <a:rPr lang="pt-BR" sz="1800" b="0" i="0" u="none" strike="noStrike" baseline="0" dirty="0">
                <a:solidFill>
                  <a:srgbClr val="000000"/>
                </a:solidFill>
                <a:latin typeface="Arial" panose="020B0604020202020204" pitchFamily="34" charset="0"/>
              </a:rPr>
              <a:t>Art. 29. Para a emissão da LAP, o empreendedor deverá apresentar ao órgão ambiental licenciador certidão municipal ou documento similar, declarando que o local de instalação do empreendimento ou atividade está em conformidade com a legislação aplicável ao uso e ocupação do solo.</a:t>
            </a:r>
          </a:p>
          <a:p>
            <a:pPr algn="just"/>
            <a:endParaRPr lang="pt-BR" sz="1800" dirty="0">
              <a:latin typeface="Arial" panose="020B0604020202020204" pitchFamily="34" charset="0"/>
            </a:endParaRPr>
          </a:p>
          <a:p>
            <a:pPr algn="just"/>
            <a:r>
              <a:rPr lang="pt-BR" sz="1800" b="0" i="0" u="none" strike="noStrike" baseline="0" dirty="0">
                <a:solidFill>
                  <a:srgbClr val="000000"/>
                </a:solidFill>
                <a:latin typeface="Arial" panose="020B0604020202020204" pitchFamily="34" charset="0"/>
              </a:rPr>
              <a:t>Art. 41. O licenciamento ambiental, ou sua dispensa, não desobrigam o empreendedor a obter, quando couber, as certidões, alvarás, de qualquer natureza, exigidos pela legislação Federal, Estadual ou Municipal.</a:t>
            </a:r>
          </a:p>
          <a:p>
            <a:pPr algn="just"/>
            <a:endParaRPr lang="pt-BR" sz="1800" dirty="0">
              <a:latin typeface="Arial" panose="020B0604020202020204" pitchFamily="34" charset="0"/>
            </a:endParaRPr>
          </a:p>
          <a:p>
            <a:pPr algn="just"/>
            <a:endParaRPr lang="pt-BR" sz="1800" b="0" i="0" u="none" strike="noStrike" baseline="0" dirty="0">
              <a:solidFill>
                <a:srgbClr val="000000"/>
              </a:solidFill>
              <a:latin typeface="Arial" panose="020B0604020202020204" pitchFamily="34" charset="0"/>
            </a:endParaRPr>
          </a:p>
          <a:p>
            <a:pPr algn="just"/>
            <a:r>
              <a:rPr lang="pt-BR" sz="1800" b="1" dirty="0">
                <a:solidFill>
                  <a:schemeClr val="tx1"/>
                </a:solidFill>
                <a:highlight>
                  <a:srgbClr val="00FF00"/>
                </a:highlight>
                <a:latin typeface="Arial" panose="020B0604020202020204" pitchFamily="34" charset="0"/>
              </a:rPr>
              <a:t>Certidão de Uso do Solo x Outorga Recursos Hídricos x Licenciamento</a:t>
            </a:r>
            <a:r>
              <a:rPr lang="pt-BR" sz="1800" b="1" i="0" u="none" strike="noStrike" baseline="0" dirty="0">
                <a:solidFill>
                  <a:schemeClr val="tx1"/>
                </a:solidFill>
                <a:highlight>
                  <a:srgbClr val="00FF00"/>
                </a:highlight>
                <a:latin typeface="Arial" panose="020B0604020202020204" pitchFamily="34" charset="0"/>
              </a:rPr>
              <a:t> </a:t>
            </a:r>
            <a:endParaRPr lang="pt-BR" sz="1200" b="1" dirty="0">
              <a:solidFill>
                <a:schemeClr val="tx1"/>
              </a:solidFill>
              <a:highlight>
                <a:srgbClr val="00FF00"/>
              </a:highlight>
            </a:endParaRPr>
          </a:p>
        </p:txBody>
      </p:sp>
    </p:spTree>
    <p:extLst>
      <p:ext uri="{BB962C8B-B14F-4D97-AF65-F5344CB8AC3E}">
        <p14:creationId xmlns:p14="http://schemas.microsoft.com/office/powerpoint/2010/main" val="2437505896"/>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B329BD4-54DA-4E38-8556-C7E8D83764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 y="0"/>
            <a:ext cx="12188614" cy="6858000"/>
          </a:xfrm>
          <a:prstGeom prst="rect">
            <a:avLst/>
          </a:prstGeom>
        </p:spPr>
      </p:pic>
      <p:sp>
        <p:nvSpPr>
          <p:cNvPr id="108" name="Retângulo 4"/>
          <p:cNvSpPr/>
          <p:nvPr/>
        </p:nvSpPr>
        <p:spPr>
          <a:xfrm>
            <a:off x="-1" y="603683"/>
            <a:ext cx="8643982" cy="896645"/>
          </a:xfrm>
          <a:prstGeom prst="rect">
            <a:avLst/>
          </a:prstGeom>
          <a:solidFill>
            <a:srgbClr val="FCFDF6"/>
          </a:solidFill>
          <a:ln w="12700">
            <a:noFill/>
            <a:miter lim="400000"/>
          </a:ln>
        </p:spPr>
        <p:txBody>
          <a:bodyPr lIns="45719" rIns="45719" anchor="ctr"/>
          <a:lstStyle/>
          <a:p>
            <a:pPr algn="ctr">
              <a:defRPr>
                <a:solidFill>
                  <a:srgbClr val="FFFFFF"/>
                </a:solidFill>
              </a:defRPr>
            </a:pPr>
            <a:endParaRPr dirty="0"/>
          </a:p>
        </p:txBody>
      </p:sp>
      <p:sp>
        <p:nvSpPr>
          <p:cNvPr id="109" name="Retângulo 1"/>
          <p:cNvSpPr txBox="1"/>
          <p:nvPr/>
        </p:nvSpPr>
        <p:spPr>
          <a:xfrm>
            <a:off x="1014922" y="618183"/>
            <a:ext cx="9659052" cy="658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dirty="0">
                <a:solidFill>
                  <a:srgbClr val="054D26"/>
                </a:solidFill>
              </a:rPr>
              <a:t>Revisão Resoluções Consema X Revisão Código Estadual</a:t>
            </a:r>
            <a:endParaRPr dirty="0">
              <a:solidFill>
                <a:srgbClr val="054D26"/>
              </a:solidFill>
            </a:endParaRPr>
          </a:p>
        </p:txBody>
      </p:sp>
      <p:sp>
        <p:nvSpPr>
          <p:cNvPr id="111" name="Retângulo 5"/>
          <p:cNvSpPr txBox="1"/>
          <p:nvPr/>
        </p:nvSpPr>
        <p:spPr>
          <a:xfrm>
            <a:off x="530206" y="1514828"/>
            <a:ext cx="11131587"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algn="just"/>
            <a:endParaRPr sz="1200" dirty="0"/>
          </a:p>
        </p:txBody>
      </p:sp>
      <p:sp>
        <p:nvSpPr>
          <p:cNvPr id="2" name="Retângulo 5">
            <a:extLst>
              <a:ext uri="{FF2B5EF4-FFF2-40B4-BE49-F238E27FC236}">
                <a16:creationId xmlns:a16="http://schemas.microsoft.com/office/drawing/2014/main" id="{B764B211-AE48-51A8-D45A-F2D53B7EDEF2}"/>
              </a:ext>
            </a:extLst>
          </p:cNvPr>
          <p:cNvSpPr txBox="1"/>
          <p:nvPr/>
        </p:nvSpPr>
        <p:spPr>
          <a:xfrm>
            <a:off x="530206" y="1791827"/>
            <a:ext cx="11131587" cy="3693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a:latin typeface="Myriad Pro Cond"/>
                <a:ea typeface="Myriad Pro Cond"/>
                <a:cs typeface="Myriad Pro Cond"/>
                <a:sym typeface="Myriad Pro Cond"/>
              </a:defRPr>
            </a:lvl1pPr>
          </a:lstStyle>
          <a:p>
            <a:pPr marL="171450" indent="-171450" algn="just">
              <a:buFont typeface="Wingdings" panose="05000000000000000000" pitchFamily="2" charset="2"/>
              <a:buChar char="ü"/>
            </a:pPr>
            <a:r>
              <a:rPr lang="pt-BR" sz="1800" dirty="0">
                <a:solidFill>
                  <a:srgbClr val="009639"/>
                </a:solidFill>
              </a:rPr>
              <a:t> </a:t>
            </a:r>
            <a:r>
              <a:rPr lang="pt-BR" sz="1800" dirty="0">
                <a:solidFill>
                  <a:schemeClr val="tx1"/>
                </a:solidFill>
                <a:highlight>
                  <a:srgbClr val="00FF00"/>
                </a:highlight>
              </a:rPr>
              <a:t>Atualização de Conceitos,</a:t>
            </a:r>
          </a:p>
          <a:p>
            <a:pPr marL="171450" indent="-171450" algn="just">
              <a:buFont typeface="Wingdings" panose="05000000000000000000" pitchFamily="2" charset="2"/>
              <a:buChar char="ü"/>
            </a:pPr>
            <a:endParaRPr lang="pt-BR" sz="1800" dirty="0">
              <a:solidFill>
                <a:schemeClr val="tx1"/>
              </a:solidFill>
              <a:highlight>
                <a:srgbClr val="00FF00"/>
              </a:highlight>
            </a:endParaRPr>
          </a:p>
          <a:p>
            <a:pPr marL="171450" indent="-171450" algn="just">
              <a:buFont typeface="Wingdings" panose="05000000000000000000" pitchFamily="2" charset="2"/>
              <a:buChar char="ü"/>
            </a:pPr>
            <a:r>
              <a:rPr lang="pt-BR" sz="1800" dirty="0">
                <a:solidFill>
                  <a:schemeClr val="tx1"/>
                </a:solidFill>
                <a:highlight>
                  <a:srgbClr val="00FF00"/>
                </a:highlight>
              </a:rPr>
              <a:t>Atualização de Atividades e Demandas do Semestre,</a:t>
            </a:r>
          </a:p>
          <a:p>
            <a:pPr marL="171450" indent="-171450" algn="just">
              <a:buFont typeface="Wingdings" panose="05000000000000000000" pitchFamily="2" charset="2"/>
              <a:buChar char="ü"/>
            </a:pPr>
            <a:endParaRPr lang="pt-BR" sz="1800" dirty="0">
              <a:solidFill>
                <a:schemeClr val="tx1"/>
              </a:solidFill>
              <a:highlight>
                <a:srgbClr val="00FF00"/>
              </a:highlight>
            </a:endParaRPr>
          </a:p>
          <a:p>
            <a:pPr marL="171450" indent="-171450" algn="just">
              <a:buFont typeface="Wingdings" panose="05000000000000000000" pitchFamily="2" charset="2"/>
              <a:buChar char="ü"/>
            </a:pPr>
            <a:r>
              <a:rPr lang="pt-BR" sz="1800" dirty="0">
                <a:solidFill>
                  <a:schemeClr val="tx1"/>
                </a:solidFill>
                <a:highlight>
                  <a:srgbClr val="00FF00"/>
                </a:highlight>
              </a:rPr>
              <a:t>Revisão Geral,</a:t>
            </a:r>
          </a:p>
          <a:p>
            <a:pPr marL="171450" indent="-171450" algn="just">
              <a:buFont typeface="Wingdings" panose="05000000000000000000" pitchFamily="2" charset="2"/>
              <a:buChar char="ü"/>
            </a:pPr>
            <a:endParaRPr lang="pt-BR" sz="1800" dirty="0">
              <a:solidFill>
                <a:schemeClr val="tx1"/>
              </a:solidFill>
              <a:highlight>
                <a:srgbClr val="00FF00"/>
              </a:highlight>
            </a:endParaRPr>
          </a:p>
          <a:p>
            <a:pPr marL="171450" indent="-171450" algn="just">
              <a:buFont typeface="Wingdings" panose="05000000000000000000" pitchFamily="2" charset="2"/>
              <a:buChar char="ü"/>
            </a:pPr>
            <a:r>
              <a:rPr lang="pt-BR" sz="1800" dirty="0">
                <a:solidFill>
                  <a:schemeClr val="tx1"/>
                </a:solidFill>
                <a:highlight>
                  <a:srgbClr val="00FF00"/>
                </a:highlight>
              </a:rPr>
              <a:t>Atualização da AuA, LAC,</a:t>
            </a:r>
          </a:p>
          <a:p>
            <a:pPr marL="171450" indent="-171450" algn="just">
              <a:buFont typeface="Wingdings" panose="05000000000000000000" pitchFamily="2" charset="2"/>
              <a:buChar char="ü"/>
            </a:pPr>
            <a:endParaRPr lang="pt-BR" sz="1800" dirty="0">
              <a:solidFill>
                <a:schemeClr val="tx1"/>
              </a:solidFill>
              <a:highlight>
                <a:srgbClr val="00FF00"/>
              </a:highlight>
            </a:endParaRPr>
          </a:p>
          <a:p>
            <a:pPr marL="171450" indent="-171450" algn="just">
              <a:buFont typeface="Wingdings" panose="05000000000000000000" pitchFamily="2" charset="2"/>
              <a:buChar char="ü"/>
            </a:pPr>
            <a:r>
              <a:rPr lang="pt-BR" sz="1800" dirty="0">
                <a:solidFill>
                  <a:schemeClr val="tx1"/>
                </a:solidFill>
                <a:highlight>
                  <a:srgbClr val="00FF00"/>
                </a:highlight>
              </a:rPr>
              <a:t>Atualização da Resolução 99, considerando alterações da LAC e aplicação da Lei Complementar n°140, em especial quanto à Gestão Florestal;</a:t>
            </a:r>
          </a:p>
          <a:p>
            <a:pPr algn="just"/>
            <a:endParaRPr lang="pt-BR" sz="1800" dirty="0">
              <a:solidFill>
                <a:srgbClr val="009639"/>
              </a:solidFill>
            </a:endParaRPr>
          </a:p>
          <a:p>
            <a:pPr algn="just"/>
            <a:endParaRPr lang="pt-BR" sz="1800" dirty="0">
              <a:solidFill>
                <a:srgbClr val="009639"/>
              </a:solidFill>
            </a:endParaRPr>
          </a:p>
          <a:p>
            <a:pPr algn="just"/>
            <a:endParaRPr lang="pt-BR" sz="1800" dirty="0">
              <a:solidFill>
                <a:srgbClr val="009639"/>
              </a:solidFill>
            </a:endParaRPr>
          </a:p>
        </p:txBody>
      </p:sp>
    </p:spTree>
    <p:extLst>
      <p:ext uri="{BB962C8B-B14F-4D97-AF65-F5344CB8AC3E}">
        <p14:creationId xmlns:p14="http://schemas.microsoft.com/office/powerpoint/2010/main" val="2757646542"/>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Nome da empresa&#10;&#10;Descrição gerada automaticamente">
            <a:extLst>
              <a:ext uri="{FF2B5EF4-FFF2-40B4-BE49-F238E27FC236}">
                <a16:creationId xmlns:a16="http://schemas.microsoft.com/office/drawing/2014/main" id="{98E84116-CF94-1850-2E28-F7ADA056F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15843"/>
          </a:xfrm>
          <a:prstGeom prst="rect">
            <a:avLst/>
          </a:prstGeom>
        </p:spPr>
      </p:pic>
      <p:sp>
        <p:nvSpPr>
          <p:cNvPr id="7" name="Retângulo 1">
            <a:extLst>
              <a:ext uri="{FF2B5EF4-FFF2-40B4-BE49-F238E27FC236}">
                <a16:creationId xmlns:a16="http://schemas.microsoft.com/office/drawing/2014/main" id="{711E7EDB-3536-43C9-A0D2-FAA674006410}"/>
              </a:ext>
            </a:extLst>
          </p:cNvPr>
          <p:cNvSpPr txBox="1"/>
          <p:nvPr/>
        </p:nvSpPr>
        <p:spPr>
          <a:xfrm>
            <a:off x="590698" y="499357"/>
            <a:ext cx="4547077" cy="981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sz="4400" dirty="0">
                <a:solidFill>
                  <a:schemeClr val="bg1"/>
                </a:solidFill>
              </a:rPr>
              <a:t>Muito Obrigado!</a:t>
            </a:r>
            <a:endParaRPr sz="4400" dirty="0">
              <a:solidFill>
                <a:schemeClr val="bg1"/>
              </a:solidFill>
            </a:endParaRPr>
          </a:p>
        </p:txBody>
      </p:sp>
      <p:sp>
        <p:nvSpPr>
          <p:cNvPr id="2" name="Retângulo 1">
            <a:extLst>
              <a:ext uri="{FF2B5EF4-FFF2-40B4-BE49-F238E27FC236}">
                <a16:creationId xmlns:a16="http://schemas.microsoft.com/office/drawing/2014/main" id="{B28A6C6E-0450-6E3C-BF21-49DC1C90B051}"/>
              </a:ext>
            </a:extLst>
          </p:cNvPr>
          <p:cNvSpPr txBox="1"/>
          <p:nvPr/>
        </p:nvSpPr>
        <p:spPr>
          <a:xfrm>
            <a:off x="1197021" y="1833145"/>
            <a:ext cx="4420439" cy="577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50000"/>
              </a:lnSpc>
              <a:spcBef>
                <a:spcPts val="300"/>
              </a:spcBef>
              <a:defRPr sz="2800" b="1">
                <a:solidFill>
                  <a:srgbClr val="FFFFFF"/>
                </a:solidFill>
                <a:latin typeface="Myriad Pro Cond"/>
                <a:ea typeface="Myriad Pro Cond"/>
                <a:cs typeface="Myriad Pro Cond"/>
                <a:sym typeface="Myriad Pro Cond"/>
              </a:defRPr>
            </a:lvl1pPr>
          </a:lstStyle>
          <a:p>
            <a:r>
              <a:rPr lang="pt-BR" sz="2400" dirty="0">
                <a:solidFill>
                  <a:srgbClr val="009639"/>
                </a:solidFill>
              </a:rPr>
              <a:t>meioambiente@fecam.org.br </a:t>
            </a:r>
          </a:p>
        </p:txBody>
      </p:sp>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939</TotalTime>
  <Words>10302</Words>
  <Application>Microsoft Office PowerPoint</Application>
  <PresentationFormat>Widescreen</PresentationFormat>
  <Paragraphs>830</Paragraphs>
  <Slides>94</Slides>
  <Notes>14</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94</vt:i4>
      </vt:variant>
    </vt:vector>
  </HeadingPairs>
  <TitlesOfParts>
    <vt:vector size="105" baseType="lpstr">
      <vt:lpstr>Arial</vt:lpstr>
      <vt:lpstr>Brush Script MT</vt:lpstr>
      <vt:lpstr>Calibri</vt:lpstr>
      <vt:lpstr>Calibri Light</vt:lpstr>
      <vt:lpstr>Courier New</vt:lpstr>
      <vt:lpstr>Helvetica</vt:lpstr>
      <vt:lpstr>Myriad Pro Cond</vt:lpstr>
      <vt:lpstr>Symbol</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Bianca Caroline Schweitzer</dc:creator>
  <cp:lastModifiedBy>Schirlene Chegatti</cp:lastModifiedBy>
  <cp:revision>22</cp:revision>
  <dcterms:modified xsi:type="dcterms:W3CDTF">2022-12-01T14:35:51Z</dcterms:modified>
</cp:coreProperties>
</file>